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17"/>
  </p:notesMasterIdLst>
  <p:handoutMasterIdLst>
    <p:handoutMasterId r:id="rId18"/>
  </p:handoutMasterIdLst>
  <p:sldIdLst>
    <p:sldId id="294" r:id="rId3"/>
    <p:sldId id="288" r:id="rId4"/>
    <p:sldId id="287" r:id="rId5"/>
    <p:sldId id="286" r:id="rId6"/>
    <p:sldId id="285" r:id="rId7"/>
    <p:sldId id="297" r:id="rId8"/>
    <p:sldId id="292" r:id="rId9"/>
    <p:sldId id="293" r:id="rId10"/>
    <p:sldId id="275" r:id="rId11"/>
    <p:sldId id="281" r:id="rId12"/>
    <p:sldId id="280" r:id="rId13"/>
    <p:sldId id="290" r:id="rId14"/>
    <p:sldId id="291" r:id="rId15"/>
    <p:sldId id="296"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9B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1194"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5D4BB4E-BFD6-49F1-B7FE-85E87CFB18C9}" type="datetimeFigureOut">
              <a:rPr lang="de-DE" smtClean="0"/>
              <a:pPr/>
              <a:t>13.12.2018</a:t>
            </a:fld>
            <a:endParaRPr lang="de-DE"/>
          </a:p>
        </p:txBody>
      </p:sp>
      <p:sp>
        <p:nvSpPr>
          <p:cNvPr id="4" name="Fußzeilenplatzhalt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65A499E-C2C5-40C6-A5CB-F3D18F4F8688}" type="slidenum">
              <a:rPr lang="de-DE" smtClean="0"/>
              <a:pPr/>
              <a:t>‹Nr.›</a:t>
            </a:fld>
            <a:endParaRPr lang="de-DE"/>
          </a:p>
        </p:txBody>
      </p:sp>
    </p:spTree>
    <p:extLst>
      <p:ext uri="{BB962C8B-B14F-4D97-AF65-F5344CB8AC3E}">
        <p14:creationId xmlns:p14="http://schemas.microsoft.com/office/powerpoint/2010/main" val="1166912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7E74598-FB8C-8F47-A3CA-C20D7891F644}" type="datetimeFigureOut">
              <a:rPr lang="de-DE" smtClean="0"/>
              <a:pPr/>
              <a:t>13.12.2018</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7A225D8-8E2D-384C-BC3B-05527464B798}" type="slidenum">
              <a:rPr lang="de-DE" smtClean="0"/>
              <a:pPr/>
              <a:t>‹Nr.›</a:t>
            </a:fld>
            <a:endParaRPr lang="de-DE"/>
          </a:p>
        </p:txBody>
      </p:sp>
    </p:spTree>
    <p:extLst>
      <p:ext uri="{BB962C8B-B14F-4D97-AF65-F5344CB8AC3E}">
        <p14:creationId xmlns:p14="http://schemas.microsoft.com/office/powerpoint/2010/main" val="22870318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D7A225D8-8E2D-384C-BC3B-05527464B798}" type="slidenum">
              <a:rPr lang="de-DE" smtClean="0">
                <a:solidFill>
                  <a:prstClr val="black"/>
                </a:solidFill>
              </a:rPr>
              <a:pPr/>
              <a:t>1</a:t>
            </a:fld>
            <a:endParaRPr lang="de-DE">
              <a:solidFill>
                <a:prstClr val="black"/>
              </a:solidFill>
            </a:endParaRPr>
          </a:p>
        </p:txBody>
      </p:sp>
    </p:spTree>
    <p:extLst>
      <p:ext uri="{BB962C8B-B14F-4D97-AF65-F5344CB8AC3E}">
        <p14:creationId xmlns:p14="http://schemas.microsoft.com/office/powerpoint/2010/main" val="1936348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D7A225D8-8E2D-384C-BC3B-05527464B798}" type="slidenum">
              <a:rPr lang="de-DE" smtClean="0"/>
              <a:pPr/>
              <a:t>2</a:t>
            </a:fld>
            <a:endParaRPr lang="de-DE"/>
          </a:p>
        </p:txBody>
      </p:sp>
    </p:spTree>
    <p:extLst>
      <p:ext uri="{BB962C8B-B14F-4D97-AF65-F5344CB8AC3E}">
        <p14:creationId xmlns:p14="http://schemas.microsoft.com/office/powerpoint/2010/main" val="1936348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7A225D8-8E2D-384C-BC3B-05527464B798}" type="slidenum">
              <a:rPr lang="de-DE" smtClean="0"/>
              <a:pPr/>
              <a:t>9</a:t>
            </a:fld>
            <a:endParaRPr lang="de-DE"/>
          </a:p>
        </p:txBody>
      </p:sp>
    </p:spTree>
    <p:extLst>
      <p:ext uri="{BB962C8B-B14F-4D97-AF65-F5344CB8AC3E}">
        <p14:creationId xmlns:p14="http://schemas.microsoft.com/office/powerpoint/2010/main" val="113722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Karten zur Verdeutlichung</a:t>
            </a:r>
          </a:p>
        </p:txBody>
      </p:sp>
      <p:sp>
        <p:nvSpPr>
          <p:cNvPr id="4" name="Foliennummernplatzhalter 3"/>
          <p:cNvSpPr>
            <a:spLocks noGrp="1"/>
          </p:cNvSpPr>
          <p:nvPr>
            <p:ph type="sldNum" sz="quarter" idx="10"/>
          </p:nvPr>
        </p:nvSpPr>
        <p:spPr/>
        <p:txBody>
          <a:bodyPr/>
          <a:lstStyle/>
          <a:p>
            <a:fld id="{D7A225D8-8E2D-384C-BC3B-05527464B798}" type="slidenum">
              <a:rPr lang="de-DE" smtClean="0"/>
              <a:pPr/>
              <a:t>10</a:t>
            </a:fld>
            <a:endParaRPr lang="de-DE"/>
          </a:p>
        </p:txBody>
      </p:sp>
    </p:spTree>
    <p:extLst>
      <p:ext uri="{BB962C8B-B14F-4D97-AF65-F5344CB8AC3E}">
        <p14:creationId xmlns:p14="http://schemas.microsoft.com/office/powerpoint/2010/main" val="11372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Karten zur Verdeutlichung</a:t>
            </a:r>
          </a:p>
        </p:txBody>
      </p:sp>
      <p:sp>
        <p:nvSpPr>
          <p:cNvPr id="4" name="Foliennummernplatzhalter 3"/>
          <p:cNvSpPr>
            <a:spLocks noGrp="1"/>
          </p:cNvSpPr>
          <p:nvPr>
            <p:ph type="sldNum" sz="quarter" idx="10"/>
          </p:nvPr>
        </p:nvSpPr>
        <p:spPr/>
        <p:txBody>
          <a:bodyPr/>
          <a:lstStyle/>
          <a:p>
            <a:fld id="{D7A225D8-8E2D-384C-BC3B-05527464B798}" type="slidenum">
              <a:rPr lang="de-DE" smtClean="0"/>
              <a:pPr/>
              <a:t>11</a:t>
            </a:fld>
            <a:endParaRPr lang="de-DE"/>
          </a:p>
        </p:txBody>
      </p:sp>
    </p:spTree>
    <p:extLst>
      <p:ext uri="{BB962C8B-B14F-4D97-AF65-F5344CB8AC3E}">
        <p14:creationId xmlns:p14="http://schemas.microsoft.com/office/powerpoint/2010/main" val="113722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tx2">
                    <a:lumMod val="50000"/>
                    <a:lumOff val="50000"/>
                  </a:schemeClr>
                </a:solidFill>
                <a:latin typeface="+mj-lt"/>
                <a:ea typeface="+mj-ea"/>
                <a:cs typeface="+mj-cs"/>
              </a:defRPr>
            </a:lvl1pPr>
          </a:lstStyle>
          <a:p>
            <a:r>
              <a:rPr lang="de-DE" dirty="0"/>
              <a:t>Mastertitelformat bearbeiten</a:t>
            </a:r>
            <a:endParaRPr dirty="0"/>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12/13/2018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897906" y="6275668"/>
            <a:ext cx="990600" cy="365125"/>
          </a:xfrm>
          <a:prstGeom prst="rect">
            <a:avLst/>
          </a:prstGeom>
        </p:spPr>
        <p:txBody>
          <a:bodyPr/>
          <a:lstStyle/>
          <a:p>
            <a:fld id="{7F5CE407-6216-4202-80E4-A30DC2F709B2}"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de-DE"/>
              <a:t>Mastertitelformat bearbeiten</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01F9CA3-105E-4857-9057-6DB6197DA786}" type="datetimeFigureOut">
              <a:rPr lang="en-US" smtClean="0"/>
              <a:pPr/>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97906" y="6275668"/>
            <a:ext cx="990600" cy="365125"/>
          </a:xfrm>
          <a:prstGeom prst="rect">
            <a:avLst/>
          </a:prstGeom>
        </p:spPr>
        <p:txBody>
          <a:bodyPr/>
          <a:lstStyle/>
          <a:p>
            <a:fld id="{7F5CE407-6216-4202-80E4-A30DC2F709B2}" type="slidenum">
              <a:rPr lang="en-US" smtClean="0"/>
              <a:pPr/>
              <a:t>‹Nr.›</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auf Platzhalter ziehen oder durch Klicken auf Symbol hinzufügen</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a:p>
        </p:txBody>
      </p:sp>
      <p:sp>
        <p:nvSpPr>
          <p:cNvPr id="3" name="Vertical Text Placeholder 2"/>
          <p:cNvSpPr>
            <a:spLocks noGrp="1"/>
          </p:cNvSpPr>
          <p:nvPr>
            <p:ph type="body" orient="vert" idx="1"/>
          </p:nvPr>
        </p:nvSpPr>
        <p:spPr/>
        <p:txBody>
          <a:bodyPr vert="eaVert"/>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897906" y="6275668"/>
            <a:ext cx="990600" cy="365125"/>
          </a:xfrm>
          <a:prstGeom prst="rect">
            <a:avLst/>
          </a:prstGeom>
        </p:spPr>
        <p:txBody>
          <a:bodyPr/>
          <a:lstStyle/>
          <a:p>
            <a:fld id="{7F5CE407-6216-4202-80E4-A30DC2F709B2}" type="slidenum">
              <a:rPr lang="en-US" smtClean="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de-DE"/>
              <a:t>Mastertitelformat bearbeiten</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897906" y="6275668"/>
            <a:ext cx="990600" cy="365125"/>
          </a:xfrm>
          <a:prstGeom prst="rect">
            <a:avLst/>
          </a:prstGeom>
        </p:spPr>
        <p:txBody>
          <a:bodyPr/>
          <a:lstStyle/>
          <a:p>
            <a:fld id="{7F5CE407-6216-4202-80E4-A30DC2F709B2}" type="slidenum">
              <a:rPr lang="en-US" smtClean="0"/>
              <a:pPr/>
              <a:t>‹Nr.›</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C75A8EDE-B337-44EA-A547-85838E92AFF4}" type="datetimeFigureOut">
              <a:rPr lang="de-DE">
                <a:solidFill>
                  <a:prstClr val="black">
                    <a:tint val="75000"/>
                  </a:prstClr>
                </a:solidFill>
              </a:rPr>
              <a:pPr/>
              <a:t>13.12.2018</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039065D2-E541-4179-A578-44AEE55A26A4}" type="slidenum">
              <a:rPr lang="de-DE">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91985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75A8EDE-B337-44EA-A547-85838E92AFF4}" type="datetimeFigureOut">
              <a:rPr lang="de-DE">
                <a:solidFill>
                  <a:prstClr val="black">
                    <a:tint val="75000"/>
                  </a:prstClr>
                </a:solidFill>
              </a:rPr>
              <a:pPr/>
              <a:t>13.12.2018</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039065D2-E541-4179-A578-44AEE55A26A4}" type="slidenum">
              <a:rPr lang="de-DE">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370525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C75A8EDE-B337-44EA-A547-85838E92AFF4}" type="datetimeFigureOut">
              <a:rPr lang="de-DE">
                <a:solidFill>
                  <a:prstClr val="black">
                    <a:tint val="75000"/>
                  </a:prstClr>
                </a:solidFill>
              </a:rPr>
              <a:pPr/>
              <a:t>13.12.2018</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039065D2-E541-4179-A578-44AEE55A26A4}" type="slidenum">
              <a:rPr lang="de-DE">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277891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C75A8EDE-B337-44EA-A547-85838E92AFF4}" type="datetimeFigureOut">
              <a:rPr lang="de-DE">
                <a:solidFill>
                  <a:prstClr val="black">
                    <a:tint val="75000"/>
                  </a:prstClr>
                </a:solidFill>
              </a:rPr>
              <a:pPr/>
              <a:t>13.12.2018</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039065D2-E541-4179-A578-44AEE55A26A4}" type="slidenum">
              <a:rPr lang="de-DE">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033383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C75A8EDE-B337-44EA-A547-85838E92AFF4}" type="datetimeFigureOut">
              <a:rPr lang="de-DE">
                <a:solidFill>
                  <a:prstClr val="black">
                    <a:tint val="75000"/>
                  </a:prstClr>
                </a:solidFill>
              </a:rPr>
              <a:pPr/>
              <a:t>13.12.2018</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039065D2-E541-4179-A578-44AEE55A26A4}" type="slidenum">
              <a:rPr lang="de-DE">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383315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C75A8EDE-B337-44EA-A547-85838E92AFF4}" type="datetimeFigureOut">
              <a:rPr lang="de-DE">
                <a:solidFill>
                  <a:prstClr val="black">
                    <a:tint val="75000"/>
                  </a:prstClr>
                </a:solidFill>
              </a:rPr>
              <a:pPr/>
              <a:t>13.12.2018</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039065D2-E541-4179-A578-44AEE55A26A4}" type="slidenum">
              <a:rPr lang="de-DE">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63807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75A8EDE-B337-44EA-A547-85838E92AFF4}" type="datetimeFigureOut">
              <a:rPr lang="de-DE">
                <a:solidFill>
                  <a:prstClr val="black">
                    <a:tint val="75000"/>
                  </a:prstClr>
                </a:solidFill>
              </a:rPr>
              <a:pPr/>
              <a:t>13.12.2018</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039065D2-E541-4179-A578-44AEE55A26A4}" type="slidenum">
              <a:rPr lang="de-DE">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65067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a:p>
        </p:txBody>
      </p:sp>
      <p:sp>
        <p:nvSpPr>
          <p:cNvPr id="3" name="Content Placeholder 2"/>
          <p:cNvSpPr>
            <a:spLocks noGrp="1"/>
          </p:cNvSpPr>
          <p:nvPr>
            <p:ph idx="1"/>
          </p:nvPr>
        </p:nvSpPr>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12/13/2018</a:t>
            </a:fld>
            <a:endParaRPr lang="en-US"/>
          </a:p>
        </p:txBody>
      </p:sp>
      <p:sp>
        <p:nvSpPr>
          <p:cNvPr id="5" name="Footer Placeholder 4"/>
          <p:cNvSpPr>
            <a:spLocks noGrp="1"/>
          </p:cNvSpPr>
          <p:nvPr>
            <p:ph type="ftr" sz="quarter" idx="11"/>
          </p:nvPr>
        </p:nvSpPr>
        <p:spPr/>
        <p:txBody>
          <a:bodyPr/>
          <a:lstStyle/>
          <a:p>
            <a:r>
              <a:rPr lang="en-US" dirty="0"/>
              <a:t>Die </a:t>
            </a:r>
            <a:r>
              <a:rPr lang="en-US" dirty="0" err="1"/>
              <a:t>Dialektlandschaft</a:t>
            </a:r>
            <a:r>
              <a:rPr lang="en-US" dirty="0"/>
              <a:t> des </a:t>
            </a:r>
            <a:r>
              <a:rPr lang="en-US" dirty="0" err="1"/>
              <a:t>Bairischen</a:t>
            </a:r>
            <a:endParaRPr lang="en-US" dirty="0"/>
          </a:p>
        </p:txBody>
      </p:sp>
      <p:sp>
        <p:nvSpPr>
          <p:cNvPr id="6" name="Slide Number Placeholder 5"/>
          <p:cNvSpPr>
            <a:spLocks noGrp="1"/>
          </p:cNvSpPr>
          <p:nvPr>
            <p:ph type="sldNum" sz="quarter" idx="12"/>
          </p:nvPr>
        </p:nvSpPr>
        <p:spPr>
          <a:xfrm>
            <a:off x="7897906" y="6275668"/>
            <a:ext cx="990600" cy="365125"/>
          </a:xfrm>
          <a:prstGeom prst="rect">
            <a:avLst/>
          </a:prstGeom>
        </p:spPr>
        <p:txBody>
          <a:bodyPr/>
          <a:lstStyle/>
          <a:p>
            <a:fld id="{7F5CE407-6216-4202-80E4-A30DC2F709B2}" type="slidenum">
              <a:rPr lang="en-US" smtClean="0"/>
              <a:pPr/>
              <a:t>‹Nr.›</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C75A8EDE-B337-44EA-A547-85838E92AFF4}" type="datetimeFigureOut">
              <a:rPr lang="de-DE">
                <a:solidFill>
                  <a:prstClr val="black">
                    <a:tint val="75000"/>
                  </a:prstClr>
                </a:solidFill>
              </a:rPr>
              <a:pPr/>
              <a:t>13.12.2018</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039065D2-E541-4179-A578-44AEE55A26A4}" type="slidenum">
              <a:rPr lang="de-DE">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047700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C75A8EDE-B337-44EA-A547-85838E92AFF4}" type="datetimeFigureOut">
              <a:rPr lang="de-DE">
                <a:solidFill>
                  <a:prstClr val="black">
                    <a:tint val="75000"/>
                  </a:prstClr>
                </a:solidFill>
              </a:rPr>
              <a:pPr/>
              <a:t>13.12.2018</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039065D2-E541-4179-A578-44AEE55A26A4}" type="slidenum">
              <a:rPr lang="de-DE">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382338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75A8EDE-B337-44EA-A547-85838E92AFF4}" type="datetimeFigureOut">
              <a:rPr lang="de-DE">
                <a:solidFill>
                  <a:prstClr val="black">
                    <a:tint val="75000"/>
                  </a:prstClr>
                </a:solidFill>
              </a:rPr>
              <a:pPr/>
              <a:t>13.12.2018</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039065D2-E541-4179-A578-44AEE55A26A4}" type="slidenum">
              <a:rPr lang="de-DE">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182826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75A8EDE-B337-44EA-A547-85838E92AFF4}" type="datetimeFigureOut">
              <a:rPr lang="de-DE">
                <a:solidFill>
                  <a:prstClr val="black">
                    <a:tint val="75000"/>
                  </a:prstClr>
                </a:solidFill>
              </a:rPr>
              <a:pPr/>
              <a:t>13.12.2018</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039065D2-E541-4179-A578-44AEE55A26A4}" type="slidenum">
              <a:rPr lang="de-DE">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700813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folie mit Bild">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de-DE"/>
              <a:t>Mastertitelformat bearbeiten</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897906" y="6275668"/>
            <a:ext cx="990600" cy="365125"/>
          </a:xfrm>
          <a:prstGeom prst="rect">
            <a:avLst/>
          </a:prstGeom>
        </p:spPr>
        <p:txBody>
          <a:bodyPr/>
          <a:lstStyle/>
          <a:p>
            <a:fld id="{7F5CE407-6216-4202-80E4-A30DC2F709B2}" type="slidenum">
              <a:rPr lang="en-US" smtClean="0"/>
              <a:pPr/>
              <a:t>‹Nr.›</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auf Platzhalter ziehen oder durch Klicken auf Symbol hinzufügen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de-DE"/>
              <a:t>Mastertitelformat bearbeiten</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01F9CA3-105E-4857-9057-6DB6197DA786}" type="datetimeFigureOut">
              <a:rPr lang="en-US" smtClean="0"/>
              <a:pPr/>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897906" y="6275668"/>
            <a:ext cx="990600" cy="365125"/>
          </a:xfrm>
          <a:prstGeom prst="rect">
            <a:avLst/>
          </a:prstGeom>
        </p:spPr>
        <p:txBody>
          <a:bodyPr/>
          <a:lstStyle/>
          <a:p>
            <a:fld id="{7F5CE407-6216-4202-80E4-A30DC2F709B2}"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de-DE"/>
              <a:t>Mastertitelformat bearbeiten</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pPr/>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97906" y="6275668"/>
            <a:ext cx="990600" cy="365125"/>
          </a:xfrm>
          <a:prstGeom prst="rect">
            <a:avLst/>
          </a:prstGeom>
        </p:spPr>
        <p:txBody>
          <a:bodyPr/>
          <a:lstStyle/>
          <a:p>
            <a:fld id="{7F5CE407-6216-4202-80E4-A30DC2F709B2}"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de-DE"/>
              <a:t>Mastertitelformat bearbeiten</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pPr/>
              <a:t>12/13/2018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897906" y="6275668"/>
            <a:ext cx="990600" cy="365125"/>
          </a:xfrm>
          <a:prstGeom prst="rect">
            <a:avLst/>
          </a:prstGeom>
        </p:spPr>
        <p:txBody>
          <a:bodyPr/>
          <a:lstStyle/>
          <a:p>
            <a:fld id="{7F5CE407-6216-4202-80E4-A30DC2F709B2}"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a:p>
        </p:txBody>
      </p:sp>
      <p:sp>
        <p:nvSpPr>
          <p:cNvPr id="3" name="Date Placeholder 2"/>
          <p:cNvSpPr>
            <a:spLocks noGrp="1"/>
          </p:cNvSpPr>
          <p:nvPr>
            <p:ph type="dt" sz="half" idx="10"/>
          </p:nvPr>
        </p:nvSpPr>
        <p:spPr/>
        <p:txBody>
          <a:bodyPr/>
          <a:lstStyle/>
          <a:p>
            <a:fld id="{B01F9CA3-105E-4857-9057-6DB6197DA786}" type="datetimeFigureOut">
              <a:rPr lang="en-US" smtClean="0"/>
              <a:pPr/>
              <a:t>12/13/2018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897906" y="6275668"/>
            <a:ext cx="990600" cy="365125"/>
          </a:xfrm>
          <a:prstGeom prst="rect">
            <a:avLst/>
          </a:prstGeom>
        </p:spPr>
        <p:txBody>
          <a:bodyPr/>
          <a:lstStyle/>
          <a:p>
            <a:fld id="{7F5CE407-6216-4202-80E4-A30DC2F709B2}"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pPr/>
              <a:t>12/13/2018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897906" y="6275668"/>
            <a:ext cx="990600" cy="365125"/>
          </a:xfrm>
          <a:prstGeom prst="rect">
            <a:avLst/>
          </a:prstGeom>
        </p:spPr>
        <p:txBody>
          <a:bodyPr/>
          <a:lstStyle/>
          <a:p>
            <a:fld id="{7F5CE407-6216-4202-80E4-A30DC2F709B2}"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de-DE"/>
              <a:t>Mastertitelformat bearbeiten</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01F9CA3-105E-4857-9057-6DB6197DA786}" type="datetimeFigureOut">
              <a:rPr lang="en-US" smtClean="0"/>
              <a:pPr/>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97906" y="6275668"/>
            <a:ext cx="990600" cy="365125"/>
          </a:xfrm>
          <a:prstGeom prst="rect">
            <a:avLst/>
          </a:prstGeom>
        </p:spPr>
        <p:txBody>
          <a:bodyPr/>
          <a:lstStyle/>
          <a:p>
            <a:fld id="{7F5CE407-6216-4202-80E4-A30DC2F709B2}"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chemeClr val="tx2">
                <a:lumMod val="50000"/>
                <a:lumOff val="50000"/>
                <a:alpha val="70000"/>
              </a:schemeClr>
            </a:gs>
            <a:gs pos="52000">
              <a:srgbClr val="FFFFFF"/>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8841" y="392956"/>
            <a:ext cx="8042276" cy="773894"/>
          </a:xfrm>
          <a:prstGeom prst="rect">
            <a:avLst/>
          </a:prstGeom>
        </p:spPr>
        <p:txBody>
          <a:bodyPr vert="horz" lIns="91440" tIns="45720" rIns="91440" bIns="45720" rtlCol="0" anchor="b" anchorCtr="0">
            <a:noAutofit/>
          </a:bodyPr>
          <a:lstStyle/>
          <a:p>
            <a:r>
              <a:rPr lang="de-DE" dirty="0"/>
              <a:t>Mastertitelformat bearbeiten</a:t>
            </a:r>
            <a:endParaRPr dirty="0"/>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dirty="0"/>
          </a:p>
        </p:txBody>
      </p:sp>
      <p:sp>
        <p:nvSpPr>
          <p:cNvPr id="4" name="Date Placeholder 3"/>
          <p:cNvSpPr>
            <a:spLocks noGrp="1"/>
          </p:cNvSpPr>
          <p:nvPr>
            <p:ph type="dt" sz="half" idx="2"/>
          </p:nvPr>
        </p:nvSpPr>
        <p:spPr>
          <a:xfrm>
            <a:off x="6899802" y="6275668"/>
            <a:ext cx="2133600" cy="365125"/>
          </a:xfrm>
          <a:prstGeom prst="rect">
            <a:avLst/>
          </a:prstGeom>
        </p:spPr>
        <p:txBody>
          <a:bodyPr vert="horz" lIns="91440" tIns="45720" rIns="91440" bIns="45720" rtlCol="0" anchor="ctr"/>
          <a:lstStyle>
            <a:lvl1pPr algn="r">
              <a:defRPr sz="1400">
                <a:solidFill>
                  <a:schemeClr val="bg1"/>
                </a:solidFill>
              </a:defRPr>
            </a:lvl1pPr>
          </a:lstStyle>
          <a:p>
            <a:fld id="{B01F9CA3-105E-4857-9057-6DB6197DA786}" type="datetimeFigureOut">
              <a:rPr lang="en-US" smtClean="0"/>
              <a:pPr/>
              <a:t>12/13/2018</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r>
              <a:rPr lang="en-US" dirty="0"/>
              <a:t>Die </a:t>
            </a:r>
            <a:r>
              <a:rPr lang="en-US" dirty="0" err="1"/>
              <a:t>Dialektlandschaft</a:t>
            </a:r>
            <a:r>
              <a:rPr lang="en-US" dirty="0"/>
              <a:t> des </a:t>
            </a:r>
            <a:r>
              <a:rPr lang="en-US" dirty="0" err="1"/>
              <a:t>Bairischen</a:t>
            </a:r>
            <a:endParaRPr lang="en-US" dirty="0"/>
          </a:p>
        </p:txBody>
      </p:sp>
      <p:pic>
        <p:nvPicPr>
          <p:cNvPr id="7" name="Bild 6"/>
          <p:cNvPicPr>
            <a:picLocks noChangeAspect="1"/>
          </p:cNvPicPr>
          <p:nvPr userDrawn="1"/>
        </p:nvPicPr>
        <p:blipFill rotWithShape="1">
          <a:blip r:embed="rId14" cstate="print"/>
          <a:srcRect l="15607" t="54187" r="17093" b="9078"/>
          <a:stretch/>
        </p:blipFill>
        <p:spPr>
          <a:xfrm>
            <a:off x="6932029" y="392956"/>
            <a:ext cx="2211971" cy="680195"/>
          </a:xfrm>
          <a:prstGeom prst="rect">
            <a:avLst/>
          </a:prstGeom>
        </p:spPr>
      </p:pic>
      <p:cxnSp>
        <p:nvCxnSpPr>
          <p:cNvPr id="9" name="Gerade Verbindung 8"/>
          <p:cNvCxnSpPr/>
          <p:nvPr userDrawn="1"/>
        </p:nvCxnSpPr>
        <p:spPr>
          <a:xfrm>
            <a:off x="128437" y="1149207"/>
            <a:ext cx="8904965" cy="0"/>
          </a:xfrm>
          <a:prstGeom prst="line">
            <a:avLst/>
          </a:prstGeom>
          <a:ln w="66675">
            <a:solidFill>
              <a:schemeClr val="tx2">
                <a:lumMod val="50000"/>
                <a:lumOff val="50000"/>
              </a:schemeClr>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b="1" u="none" kern="1200">
          <a:solidFill>
            <a:srgbClr val="3F8DE2"/>
          </a:solidFill>
          <a:latin typeface="Calibri"/>
          <a:ea typeface="+mj-ea"/>
          <a:cs typeface="Calibri"/>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Symbol" charset="2"/>
        <a:buChar char="-"/>
        <a:defRPr sz="2400" kern="1200">
          <a:solidFill>
            <a:schemeClr val="tx1"/>
          </a:solidFill>
          <a:latin typeface="Arial"/>
          <a:ea typeface="+mn-ea"/>
          <a:cs typeface="Arial"/>
        </a:defRPr>
      </a:lvl1pPr>
      <a:lvl2pPr marL="685800" indent="-336550" algn="l" defTabSz="914400" rtl="0" eaLnBrk="1" latinLnBrk="0" hangingPunct="1">
        <a:spcBef>
          <a:spcPts val="600"/>
        </a:spcBef>
        <a:buClr>
          <a:schemeClr val="accent1">
            <a:lumMod val="75000"/>
          </a:schemeClr>
        </a:buClr>
        <a:buSzPct val="110000"/>
        <a:buFont typeface="Arial"/>
        <a:buChar char="•"/>
        <a:defRPr sz="2200" kern="1200">
          <a:solidFill>
            <a:schemeClr val="tx1"/>
          </a:solidFill>
          <a:latin typeface="Arial"/>
          <a:ea typeface="+mn-ea"/>
          <a:cs typeface="Arial"/>
        </a:defRPr>
      </a:lvl2pPr>
      <a:lvl3pPr marL="968375" indent="-282575" algn="l" defTabSz="914400" rtl="0" eaLnBrk="1" latinLnBrk="0" hangingPunct="1">
        <a:spcBef>
          <a:spcPts val="600"/>
        </a:spcBef>
        <a:buClr>
          <a:schemeClr val="accent1">
            <a:lumMod val="60000"/>
            <a:lumOff val="40000"/>
          </a:schemeClr>
        </a:buClr>
        <a:buSzPct val="110000"/>
        <a:buFont typeface="Wingdings" charset="2"/>
        <a:buChar char="§"/>
        <a:defRPr sz="2000" kern="1200">
          <a:solidFill>
            <a:schemeClr val="tx1"/>
          </a:solidFill>
          <a:latin typeface="Arial"/>
          <a:ea typeface="+mn-ea"/>
          <a:cs typeface="Arial"/>
        </a:defRPr>
      </a:lvl3pPr>
      <a:lvl4pPr marL="1263650" indent="-295275" algn="l" defTabSz="914400" rtl="0" eaLnBrk="1" latinLnBrk="0" hangingPunct="1">
        <a:spcBef>
          <a:spcPts val="600"/>
        </a:spcBef>
        <a:buClr>
          <a:schemeClr val="accent1">
            <a:lumMod val="75000"/>
          </a:schemeClr>
        </a:buClr>
        <a:buSzPct val="110000"/>
        <a:buFont typeface="Courier New"/>
        <a:buChar char="o"/>
        <a:defRPr sz="1800" kern="1200">
          <a:solidFill>
            <a:schemeClr val="tx1"/>
          </a:solidFill>
          <a:latin typeface="Arial"/>
          <a:ea typeface="+mn-ea"/>
          <a:cs typeface="Arial"/>
        </a:defRPr>
      </a:lvl4pPr>
      <a:lvl5pPr marL="1546225" indent="-282575" algn="l" defTabSz="914400" rtl="0" eaLnBrk="1" latinLnBrk="0" hangingPunct="1">
        <a:spcBef>
          <a:spcPts val="600"/>
        </a:spcBef>
        <a:buClr>
          <a:schemeClr val="accent1">
            <a:lumMod val="60000"/>
            <a:lumOff val="40000"/>
          </a:schemeClr>
        </a:buClr>
        <a:buSzPct val="110000"/>
        <a:buFont typeface="Symbol" charset="2"/>
        <a:buChar char="-"/>
        <a:defRPr sz="1800" kern="1200">
          <a:solidFill>
            <a:schemeClr val="tx1"/>
          </a:solidFill>
          <a:latin typeface="Arial"/>
          <a:ea typeface="+mn-ea"/>
          <a:cs typeface="Arial"/>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A8EDE-B337-44EA-A547-85838E92AFF4}" type="datetimeFigureOut">
              <a:rPr lang="de-DE" smtClean="0">
                <a:solidFill>
                  <a:prstClr val="black">
                    <a:tint val="75000"/>
                  </a:prstClr>
                </a:solidFill>
              </a:rPr>
              <a:pPr/>
              <a:t>13.12.2018</a:t>
            </a:fld>
            <a:endParaRPr lang="de-DE" smtClean="0">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smtClean="0">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065D2-E541-4179-A578-44AEE55A26A4}" type="slidenum">
              <a:rPr lang="de-DE" smtClean="0">
                <a:solidFill>
                  <a:prstClr val="black">
                    <a:tint val="75000"/>
                  </a:prstClr>
                </a:solidFill>
              </a:rPr>
              <a:pPr/>
              <a:t>‹Nr.›</a:t>
            </a:fld>
            <a:endParaRPr lang="de-DE" smtClean="0">
              <a:solidFill>
                <a:prstClr val="black">
                  <a:tint val="75000"/>
                </a:prstClr>
              </a:solidFill>
            </a:endParaRPr>
          </a:p>
        </p:txBody>
      </p:sp>
    </p:spTree>
    <p:extLst>
      <p:ext uri="{BB962C8B-B14F-4D97-AF65-F5344CB8AC3E}">
        <p14:creationId xmlns:p14="http://schemas.microsoft.com/office/powerpoint/2010/main" val="172290791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7.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png"/><Relationship Id="rId4" Type="http://schemas.microsoft.com/office/2007/relationships/hdphoto" Target="../media/hdphoto3.wdp"/><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8.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png"/><Relationship Id="rId4" Type="http://schemas.microsoft.com/office/2007/relationships/hdphoto" Target="../media/hdphoto4.wdp"/><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5.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png"/><Relationship Id="rId4" Type="http://schemas.microsoft.com/office/2007/relationships/hdphoto" Target="../media/hdphoto2.wdp"/><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61553" y="2490652"/>
            <a:ext cx="8334103" cy="1138773"/>
          </a:xfrm>
          <a:prstGeom prst="rect">
            <a:avLst/>
          </a:prstGeom>
          <a:noFill/>
        </p:spPr>
        <p:txBody>
          <a:bodyPr wrap="square" rtlCol="0">
            <a:spAutoFit/>
          </a:bodyPr>
          <a:lstStyle/>
          <a:p>
            <a:pPr algn="ctr"/>
            <a:endParaRPr lang="de-DE" sz="2400" dirty="0">
              <a:solidFill>
                <a:prstClr val="black"/>
              </a:solidFill>
            </a:endParaRPr>
          </a:p>
          <a:p>
            <a:pPr algn="ctr"/>
            <a:endParaRPr lang="de-DE" sz="2400" dirty="0">
              <a:solidFill>
                <a:prstClr val="black"/>
              </a:solidFill>
            </a:endParaRPr>
          </a:p>
          <a:p>
            <a:pPr algn="ctr"/>
            <a:r>
              <a:rPr lang="de-DE" sz="2000" dirty="0" smtClean="0">
                <a:solidFill>
                  <a:prstClr val="black"/>
                </a:solidFill>
              </a:rPr>
              <a:t> </a:t>
            </a:r>
            <a:endParaRPr lang="de-DE" sz="2000" dirty="0">
              <a:solidFill>
                <a:prstClr val="black"/>
              </a:solidFill>
            </a:endParaRPr>
          </a:p>
        </p:txBody>
      </p:sp>
      <p:pic>
        <p:nvPicPr>
          <p:cNvPr id="7" name="Bild 24"/>
          <p:cNvPicPr>
            <a:picLocks noChangeAspect="1"/>
          </p:cNvPicPr>
          <p:nvPr/>
        </p:nvPicPr>
        <p:blipFill>
          <a:blip r:embed="rId3" cstate="print"/>
          <a:stretch>
            <a:fillRect/>
          </a:stretch>
        </p:blipFill>
        <p:spPr>
          <a:xfrm>
            <a:off x="5246222" y="35919"/>
            <a:ext cx="955724" cy="1015457"/>
          </a:xfrm>
          <a:prstGeom prst="rect">
            <a:avLst/>
          </a:prstGeom>
          <a:blipFill>
            <a:blip r:embed="rId4" cstate="print"/>
            <a:tile tx="0" ty="0" sx="100000" sy="100000" flip="none" algn="tl"/>
          </a:blipFill>
        </p:spPr>
      </p:pic>
      <p:sp>
        <p:nvSpPr>
          <p:cNvPr id="2" name="Rechteck 1"/>
          <p:cNvSpPr/>
          <p:nvPr/>
        </p:nvSpPr>
        <p:spPr>
          <a:xfrm>
            <a:off x="6933334" y="214804"/>
            <a:ext cx="2133600" cy="8365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8" name="Textfeld 7"/>
          <p:cNvSpPr txBox="1"/>
          <p:nvPr/>
        </p:nvSpPr>
        <p:spPr>
          <a:xfrm>
            <a:off x="452500" y="1484769"/>
            <a:ext cx="8084744" cy="5139869"/>
          </a:xfrm>
          <a:prstGeom prst="rect">
            <a:avLst/>
          </a:prstGeom>
          <a:noFill/>
        </p:spPr>
        <p:txBody>
          <a:bodyPr wrap="square" rtlCol="0">
            <a:spAutoFit/>
          </a:bodyPr>
          <a:lstStyle/>
          <a:p>
            <a:pPr algn="ctr"/>
            <a:r>
              <a:rPr lang="de-DE" sz="2800" b="1" dirty="0">
                <a:solidFill>
                  <a:prstClr val="black"/>
                </a:solidFill>
                <a:latin typeface="Georgia" panose="02040502050405020303" pitchFamily="18" charset="0"/>
              </a:rPr>
              <a:t>Mundartgrenzen – </a:t>
            </a:r>
            <a:r>
              <a:rPr lang="de-DE" sz="2800" b="1" dirty="0" smtClean="0">
                <a:solidFill>
                  <a:prstClr val="black"/>
                </a:solidFill>
                <a:latin typeface="Georgia" panose="02040502050405020303" pitchFamily="18" charset="0"/>
              </a:rPr>
              <a:t>Grenzenlose </a:t>
            </a:r>
            <a:r>
              <a:rPr lang="de-DE" sz="2800" b="1" dirty="0">
                <a:solidFill>
                  <a:prstClr val="black"/>
                </a:solidFill>
                <a:latin typeface="Georgia" panose="02040502050405020303" pitchFamily="18" charset="0"/>
              </a:rPr>
              <a:t>Mundart</a:t>
            </a:r>
          </a:p>
          <a:p>
            <a:pPr algn="ctr"/>
            <a:endParaRPr lang="de-DE" sz="2400" dirty="0" smtClean="0">
              <a:solidFill>
                <a:prstClr val="black"/>
              </a:solidFill>
            </a:endParaRPr>
          </a:p>
          <a:p>
            <a:pPr algn="ctr"/>
            <a:r>
              <a:rPr lang="de-DE" sz="2800" b="1" dirty="0" smtClean="0">
                <a:solidFill>
                  <a:prstClr val="black"/>
                </a:solidFill>
                <a:latin typeface="Georgia" panose="02040502050405020303" pitchFamily="18" charset="0"/>
              </a:rPr>
              <a:t>Abschlusspräsentation</a:t>
            </a:r>
          </a:p>
          <a:p>
            <a:pPr algn="ctr"/>
            <a:endParaRPr lang="de-DE" sz="800" dirty="0" smtClean="0">
              <a:solidFill>
                <a:prstClr val="black"/>
              </a:solidFill>
              <a:latin typeface="Georgia" panose="02040502050405020303" pitchFamily="18" charset="0"/>
            </a:endParaRPr>
          </a:p>
          <a:p>
            <a:pPr algn="ctr"/>
            <a:r>
              <a:rPr lang="de-DE" sz="800" dirty="0" smtClean="0">
                <a:solidFill>
                  <a:prstClr val="black"/>
                </a:solidFill>
                <a:latin typeface="Georgia" panose="02040502050405020303" pitchFamily="18" charset="0"/>
              </a:rPr>
              <a:t> </a:t>
            </a:r>
            <a:r>
              <a:rPr lang="de-DE" sz="2400" dirty="0" smtClean="0">
                <a:solidFill>
                  <a:prstClr val="black"/>
                </a:solidFill>
                <a:latin typeface="Georgia" panose="02040502050405020303" pitchFamily="18" charset="0"/>
              </a:rPr>
              <a:t>des Kooperationsprojekts</a:t>
            </a:r>
          </a:p>
          <a:p>
            <a:pPr algn="ctr"/>
            <a:endParaRPr lang="de-DE" sz="800" dirty="0">
              <a:solidFill>
                <a:prstClr val="black"/>
              </a:solidFill>
              <a:latin typeface="Georgia" panose="02040502050405020303" pitchFamily="18" charset="0"/>
            </a:endParaRPr>
          </a:p>
          <a:p>
            <a:pPr algn="ctr"/>
            <a:r>
              <a:rPr lang="de-DE" sz="2400" dirty="0" smtClean="0">
                <a:solidFill>
                  <a:prstClr val="black"/>
                </a:solidFill>
                <a:latin typeface="Georgia" panose="02040502050405020303" pitchFamily="18" charset="0"/>
              </a:rPr>
              <a:t>im </a:t>
            </a:r>
            <a:r>
              <a:rPr lang="de-DE" sz="2400" dirty="0">
                <a:solidFill>
                  <a:prstClr val="black"/>
                </a:solidFill>
                <a:latin typeface="Georgia" panose="02040502050405020303" pitchFamily="18" charset="0"/>
              </a:rPr>
              <a:t>Rahmen </a:t>
            </a:r>
            <a:r>
              <a:rPr lang="de-DE" sz="2400" dirty="0" smtClean="0">
                <a:solidFill>
                  <a:prstClr val="black"/>
                </a:solidFill>
                <a:latin typeface="Georgia" panose="02040502050405020303" pitchFamily="18" charset="0"/>
              </a:rPr>
              <a:t>von </a:t>
            </a:r>
            <a:r>
              <a:rPr lang="de-DE" sz="2400" dirty="0">
                <a:solidFill>
                  <a:prstClr val="black"/>
                </a:solidFill>
                <a:latin typeface="Georgia" panose="02040502050405020303" pitchFamily="18" charset="0"/>
              </a:rPr>
              <a:t>„</a:t>
            </a:r>
            <a:r>
              <a:rPr lang="de-DE" sz="2400" dirty="0" err="1">
                <a:solidFill>
                  <a:prstClr val="black"/>
                </a:solidFill>
                <a:latin typeface="Georgia" panose="02040502050405020303" pitchFamily="18" charset="0"/>
              </a:rPr>
              <a:t>MundART</a:t>
            </a:r>
            <a:r>
              <a:rPr lang="de-DE" sz="2400" dirty="0">
                <a:solidFill>
                  <a:prstClr val="black"/>
                </a:solidFill>
                <a:latin typeface="Georgia" panose="02040502050405020303" pitchFamily="18" charset="0"/>
              </a:rPr>
              <a:t> </a:t>
            </a:r>
            <a:r>
              <a:rPr lang="de-DE" sz="2400" dirty="0" err="1">
                <a:solidFill>
                  <a:prstClr val="black"/>
                </a:solidFill>
                <a:latin typeface="Georgia" panose="02040502050405020303" pitchFamily="18" charset="0"/>
              </a:rPr>
              <a:t>WERTvoll</a:t>
            </a:r>
            <a:r>
              <a:rPr lang="de-DE" sz="2400" dirty="0" smtClean="0">
                <a:solidFill>
                  <a:prstClr val="black"/>
                </a:solidFill>
                <a:latin typeface="Georgia" panose="02040502050405020303" pitchFamily="18" charset="0"/>
              </a:rPr>
              <a:t>“</a:t>
            </a:r>
          </a:p>
          <a:p>
            <a:pPr algn="ctr"/>
            <a:r>
              <a:rPr lang="de-DE" sz="800" dirty="0" smtClean="0">
                <a:solidFill>
                  <a:prstClr val="black"/>
                </a:solidFill>
                <a:latin typeface="Georgia" panose="02040502050405020303" pitchFamily="18" charset="0"/>
              </a:rPr>
              <a:t> </a:t>
            </a:r>
          </a:p>
          <a:p>
            <a:pPr algn="ctr"/>
            <a:r>
              <a:rPr lang="de-DE" sz="2400" dirty="0" smtClean="0">
                <a:solidFill>
                  <a:prstClr val="black"/>
                </a:solidFill>
                <a:latin typeface="Georgia" panose="02040502050405020303" pitchFamily="18" charset="0"/>
              </a:rPr>
              <a:t>des </a:t>
            </a:r>
            <a:r>
              <a:rPr lang="de-DE" sz="2400" dirty="0">
                <a:solidFill>
                  <a:prstClr val="black"/>
                </a:solidFill>
                <a:latin typeface="Georgia" panose="02040502050405020303" pitchFamily="18" charset="0"/>
              </a:rPr>
              <a:t>Wertebündnisses </a:t>
            </a:r>
            <a:r>
              <a:rPr lang="de-DE" sz="2400" dirty="0" smtClean="0">
                <a:solidFill>
                  <a:prstClr val="black"/>
                </a:solidFill>
                <a:latin typeface="Georgia" panose="02040502050405020303" pitchFamily="18" charset="0"/>
              </a:rPr>
              <a:t>Bayern</a:t>
            </a:r>
          </a:p>
          <a:p>
            <a:pPr algn="ctr"/>
            <a:endParaRPr lang="de-DE" sz="800" dirty="0">
              <a:solidFill>
                <a:prstClr val="black"/>
              </a:solidFill>
              <a:latin typeface="Georgia" panose="02040502050405020303" pitchFamily="18" charset="0"/>
            </a:endParaRPr>
          </a:p>
          <a:p>
            <a:pPr algn="ctr"/>
            <a:r>
              <a:rPr lang="de-DE" sz="2400" dirty="0" smtClean="0">
                <a:solidFill>
                  <a:prstClr val="black"/>
                </a:solidFill>
                <a:latin typeface="Georgia" panose="02040502050405020303" pitchFamily="18" charset="0"/>
              </a:rPr>
              <a:t>zwischen dem</a:t>
            </a:r>
          </a:p>
          <a:p>
            <a:pPr algn="ctr"/>
            <a:endParaRPr lang="de-DE" sz="800" dirty="0">
              <a:solidFill>
                <a:prstClr val="black"/>
              </a:solidFill>
              <a:latin typeface="Georgia" panose="02040502050405020303" pitchFamily="18" charset="0"/>
            </a:endParaRPr>
          </a:p>
          <a:p>
            <a:pPr algn="ctr"/>
            <a:r>
              <a:rPr lang="de-DE" sz="2400" dirty="0" smtClean="0">
                <a:solidFill>
                  <a:prstClr val="black"/>
                </a:solidFill>
                <a:latin typeface="Georgia" panose="02040502050405020303" pitchFamily="18" charset="0"/>
              </a:rPr>
              <a:t>Karl-von-</a:t>
            </a:r>
            <a:r>
              <a:rPr lang="de-DE" sz="2400" dirty="0" err="1" smtClean="0">
                <a:solidFill>
                  <a:prstClr val="black"/>
                </a:solidFill>
                <a:latin typeface="Georgia" panose="02040502050405020303" pitchFamily="18" charset="0"/>
              </a:rPr>
              <a:t>Closen</a:t>
            </a:r>
            <a:r>
              <a:rPr lang="de-DE" sz="2400" dirty="0" smtClean="0">
                <a:solidFill>
                  <a:prstClr val="black"/>
                </a:solidFill>
                <a:latin typeface="Georgia" panose="02040502050405020303" pitchFamily="18" charset="0"/>
              </a:rPr>
              <a:t>-Gymnasium Eggenfelden</a:t>
            </a:r>
          </a:p>
          <a:p>
            <a:pPr algn="ctr"/>
            <a:endParaRPr lang="de-DE" sz="800" dirty="0">
              <a:solidFill>
                <a:prstClr val="black"/>
              </a:solidFill>
              <a:latin typeface="Georgia" panose="02040502050405020303" pitchFamily="18" charset="0"/>
            </a:endParaRPr>
          </a:p>
          <a:p>
            <a:pPr algn="ctr"/>
            <a:r>
              <a:rPr lang="de-DE" sz="2400" dirty="0" smtClean="0">
                <a:solidFill>
                  <a:prstClr val="black"/>
                </a:solidFill>
                <a:latin typeface="Georgia" panose="02040502050405020303" pitchFamily="18" charset="0"/>
              </a:rPr>
              <a:t>und dem</a:t>
            </a:r>
          </a:p>
          <a:p>
            <a:pPr algn="ctr"/>
            <a:endParaRPr lang="de-DE" sz="800" dirty="0">
              <a:solidFill>
                <a:prstClr val="black"/>
              </a:solidFill>
              <a:latin typeface="Georgia" panose="02040502050405020303" pitchFamily="18" charset="0"/>
            </a:endParaRPr>
          </a:p>
          <a:p>
            <a:pPr algn="ctr"/>
            <a:r>
              <a:rPr lang="de-DE" sz="2400" dirty="0" err="1" smtClean="0">
                <a:solidFill>
                  <a:prstClr val="black"/>
                </a:solidFill>
                <a:latin typeface="Georgia" panose="02040502050405020303" pitchFamily="18" charset="0"/>
              </a:rPr>
              <a:t>Ortenburg</a:t>
            </a:r>
            <a:r>
              <a:rPr lang="de-DE" sz="2400" dirty="0" smtClean="0">
                <a:solidFill>
                  <a:prstClr val="black"/>
                </a:solidFill>
                <a:latin typeface="Georgia" panose="02040502050405020303" pitchFamily="18" charset="0"/>
              </a:rPr>
              <a:t>-Gymnasium </a:t>
            </a:r>
            <a:r>
              <a:rPr lang="de-DE" sz="2400" dirty="0" err="1" smtClean="0">
                <a:solidFill>
                  <a:prstClr val="black"/>
                </a:solidFill>
                <a:latin typeface="Georgia" panose="02040502050405020303" pitchFamily="18" charset="0"/>
              </a:rPr>
              <a:t>Oberviechtach</a:t>
            </a:r>
            <a:endParaRPr lang="de-DE" sz="2400" dirty="0" smtClean="0">
              <a:solidFill>
                <a:prstClr val="black"/>
              </a:solidFill>
              <a:latin typeface="Georgia" panose="02040502050405020303" pitchFamily="18" charset="0"/>
            </a:endParaRPr>
          </a:p>
          <a:p>
            <a:pPr algn="ctr"/>
            <a:endParaRPr lang="de-DE" sz="2400" dirty="0">
              <a:solidFill>
                <a:prstClr val="black"/>
              </a:solidFill>
            </a:endParaRPr>
          </a:p>
        </p:txBody>
      </p:sp>
      <p:pic>
        <p:nvPicPr>
          <p:cNvPr id="1032" name="Picture 8" descr="ortenburg-gy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8096" y="239781"/>
            <a:ext cx="2448838"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Bild 25"/>
          <p:cNvPicPr>
            <a:picLocks noChangeAspect="1"/>
          </p:cNvPicPr>
          <p:nvPr/>
        </p:nvPicPr>
        <p:blipFill>
          <a:blip r:embed="rId6" cstate="print"/>
          <a:stretch>
            <a:fillRect/>
          </a:stretch>
        </p:blipFill>
        <p:spPr>
          <a:xfrm>
            <a:off x="2034377" y="158792"/>
            <a:ext cx="686156" cy="749871"/>
          </a:xfrm>
          <a:prstGeom prst="rect">
            <a:avLst/>
          </a:prstGeom>
        </p:spPr>
      </p:pic>
      <p:pic>
        <p:nvPicPr>
          <p:cNvPr id="1033" name="Picture 9" descr="Logo Eggenfelden"/>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52500" y="183734"/>
            <a:ext cx="760095" cy="76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Mundartprojekt\Orga Abschlpräs\Zeitungsartikel Ankündigung\Logo MundART WERTvoll.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485604" y="108010"/>
            <a:ext cx="1143000" cy="835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928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Dialekt Projekt l Vokal.png"/>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701" b="94571" l="10000" r="93889"/>
                    </a14:imgEffect>
                    <a14:imgEffect>
                      <a14:sharpenSoften amount="35000"/>
                    </a14:imgEffect>
                    <a14:imgEffect>
                      <a14:saturation sat="291000"/>
                    </a14:imgEffect>
                    <a14:imgEffect>
                      <a14:brightnessContrast contrast="37000"/>
                    </a14:imgEffect>
                  </a14:imgLayer>
                </a14:imgProps>
              </a:ext>
              <a:ext uri="{28A0092B-C50C-407E-A947-70E740481C1C}">
                <a14:useLocalDpi xmlns:a14="http://schemas.microsoft.com/office/drawing/2010/main" val="0"/>
              </a:ext>
            </a:extLst>
          </a:blip>
          <a:srcRect l="8649" t="4652" r="7149" b="7115"/>
          <a:stretch/>
        </p:blipFill>
        <p:spPr>
          <a:xfrm rot="5400000">
            <a:off x="-146589" y="1425036"/>
            <a:ext cx="5312615" cy="5045312"/>
          </a:xfrm>
          <a:prstGeom prst="rect">
            <a:avLst/>
          </a:prstGeom>
        </p:spPr>
      </p:pic>
      <p:sp>
        <p:nvSpPr>
          <p:cNvPr id="2" name="Titel 1"/>
          <p:cNvSpPr>
            <a:spLocks noGrp="1"/>
          </p:cNvSpPr>
          <p:nvPr>
            <p:ph type="title"/>
          </p:nvPr>
        </p:nvSpPr>
        <p:spPr>
          <a:xfrm>
            <a:off x="-265937" y="139272"/>
            <a:ext cx="8042276" cy="773894"/>
          </a:xfrm>
        </p:spPr>
        <p:txBody>
          <a:bodyPr/>
          <a:lstStyle/>
          <a:p>
            <a:r>
              <a:rPr lang="de-DE" sz="2800" dirty="0"/>
              <a:t>Unterschiede </a:t>
            </a:r>
            <a:r>
              <a:rPr lang="de-DE" sz="2800" dirty="0" err="1"/>
              <a:t>Oberviechtach</a:t>
            </a:r>
            <a:r>
              <a:rPr lang="de-DE" sz="2800" dirty="0"/>
              <a:t> - Eggenfelden</a:t>
            </a:r>
          </a:p>
        </p:txBody>
      </p:sp>
      <p:sp>
        <p:nvSpPr>
          <p:cNvPr id="7" name="Titel 1"/>
          <p:cNvSpPr txBox="1">
            <a:spLocks/>
          </p:cNvSpPr>
          <p:nvPr/>
        </p:nvSpPr>
        <p:spPr>
          <a:xfrm>
            <a:off x="5105853" y="1399526"/>
            <a:ext cx="2186432" cy="60460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b="1" u="none" kern="1200">
                <a:solidFill>
                  <a:srgbClr val="3F8DE2"/>
                </a:solidFill>
                <a:latin typeface="Calibri"/>
                <a:ea typeface="+mj-ea"/>
                <a:cs typeface="Calibri"/>
              </a:defRPr>
            </a:lvl1pPr>
          </a:lstStyle>
          <a:p>
            <a:pPr algn="l"/>
            <a:r>
              <a:rPr lang="de-DE" sz="2800" b="0" dirty="0" smtClean="0"/>
              <a:t>Lautung 2</a:t>
            </a:r>
            <a:endParaRPr lang="de-DE" sz="2800" b="0" dirty="0"/>
          </a:p>
        </p:txBody>
      </p:sp>
      <p:sp>
        <p:nvSpPr>
          <p:cNvPr id="9" name="Rechteck 8"/>
          <p:cNvSpPr/>
          <p:nvPr/>
        </p:nvSpPr>
        <p:spPr>
          <a:xfrm>
            <a:off x="5894603" y="2194235"/>
            <a:ext cx="2185214" cy="646331"/>
          </a:xfrm>
          <a:prstGeom prst="rect">
            <a:avLst/>
          </a:prstGeom>
        </p:spPr>
        <p:txBody>
          <a:bodyPr wrap="none">
            <a:spAutoFit/>
          </a:bodyPr>
          <a:lstStyle/>
          <a:p>
            <a:r>
              <a:rPr lang="de-DE" dirty="0"/>
              <a:t>l in allen Stellungen</a:t>
            </a:r>
          </a:p>
          <a:p>
            <a:r>
              <a:rPr lang="de-DE" dirty="0"/>
              <a:t>Beispiel: </a:t>
            </a:r>
            <a:r>
              <a:rPr lang="de-DE" i="1" dirty="0" smtClean="0"/>
              <a:t>v(ü)l</a:t>
            </a:r>
            <a:r>
              <a:rPr lang="de-DE" dirty="0" smtClean="0"/>
              <a:t> </a:t>
            </a:r>
            <a:r>
              <a:rPr lang="de-DE" dirty="0"/>
              <a:t>(viel)</a:t>
            </a:r>
          </a:p>
        </p:txBody>
      </p:sp>
      <p:sp>
        <p:nvSpPr>
          <p:cNvPr id="10" name="Rechteck 9"/>
          <p:cNvSpPr/>
          <p:nvPr/>
        </p:nvSpPr>
        <p:spPr>
          <a:xfrm>
            <a:off x="5920251" y="3030666"/>
            <a:ext cx="1980029" cy="646331"/>
          </a:xfrm>
          <a:prstGeom prst="rect">
            <a:avLst/>
          </a:prstGeom>
        </p:spPr>
        <p:txBody>
          <a:bodyPr wrap="none">
            <a:spAutoFit/>
          </a:bodyPr>
          <a:lstStyle/>
          <a:p>
            <a:r>
              <a:rPr lang="de-DE" dirty="0"/>
              <a:t>l-Vokalisierung</a:t>
            </a:r>
          </a:p>
          <a:p>
            <a:r>
              <a:rPr lang="de-DE" dirty="0"/>
              <a:t>Beispiel: </a:t>
            </a:r>
            <a:r>
              <a:rPr lang="de-DE" i="1" dirty="0" err="1"/>
              <a:t>vui</a:t>
            </a:r>
            <a:r>
              <a:rPr lang="de-DE" dirty="0"/>
              <a:t> (viel)</a:t>
            </a:r>
          </a:p>
        </p:txBody>
      </p:sp>
      <p:pic>
        <p:nvPicPr>
          <p:cNvPr id="25" name="Bild 24"/>
          <p:cNvPicPr>
            <a:picLocks noChangeAspect="1"/>
          </p:cNvPicPr>
          <p:nvPr/>
        </p:nvPicPr>
        <p:blipFill>
          <a:blip r:embed="rId5" cstate="print"/>
          <a:stretch>
            <a:fillRect/>
          </a:stretch>
        </p:blipFill>
        <p:spPr>
          <a:xfrm>
            <a:off x="5113392" y="2245831"/>
            <a:ext cx="591742" cy="628726"/>
          </a:xfrm>
          <a:prstGeom prst="rect">
            <a:avLst/>
          </a:prstGeom>
        </p:spPr>
      </p:pic>
      <p:pic>
        <p:nvPicPr>
          <p:cNvPr id="26" name="Bild 25"/>
          <p:cNvPicPr>
            <a:picLocks noChangeAspect="1"/>
          </p:cNvPicPr>
          <p:nvPr/>
        </p:nvPicPr>
        <p:blipFill>
          <a:blip r:embed="rId6" cstate="print"/>
          <a:stretch>
            <a:fillRect/>
          </a:stretch>
        </p:blipFill>
        <p:spPr>
          <a:xfrm>
            <a:off x="5238626" y="3177475"/>
            <a:ext cx="438213" cy="478905"/>
          </a:xfrm>
          <a:prstGeom prst="rect">
            <a:avLst/>
          </a:prstGeom>
        </p:spPr>
      </p:pic>
      <p:grpSp>
        <p:nvGrpSpPr>
          <p:cNvPr id="28" name="Gruppierung 27"/>
          <p:cNvGrpSpPr/>
          <p:nvPr/>
        </p:nvGrpSpPr>
        <p:grpSpPr>
          <a:xfrm>
            <a:off x="3493137" y="2318288"/>
            <a:ext cx="524129" cy="556269"/>
            <a:chOff x="5476875" y="4609555"/>
            <a:chExt cx="524129" cy="556269"/>
          </a:xfrm>
        </p:grpSpPr>
        <p:sp>
          <p:nvSpPr>
            <p:cNvPr id="29" name="Abgerundete rechteckige Legende 28"/>
            <p:cNvSpPr/>
            <p:nvPr/>
          </p:nvSpPr>
          <p:spPr>
            <a:xfrm>
              <a:off x="5476875" y="4626074"/>
              <a:ext cx="524129" cy="539750"/>
            </a:xfrm>
            <a:prstGeom prst="wedgeRoundRectCallout">
              <a:avLst>
                <a:gd name="adj1" fmla="val -50520"/>
                <a:gd name="adj2" fmla="val 97917"/>
                <a:gd name="adj3" fmla="val 16667"/>
              </a:avLst>
            </a:prstGeom>
            <a:solidFill>
              <a:srgbClr val="169B0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0" name="Bild 29" descr="WappenOvi2.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476875" y="4609555"/>
              <a:ext cx="524129" cy="556269"/>
            </a:xfrm>
            <a:prstGeom prst="rect">
              <a:avLst/>
            </a:prstGeom>
          </p:spPr>
        </p:pic>
      </p:grpSp>
      <p:grpSp>
        <p:nvGrpSpPr>
          <p:cNvPr id="31" name="Gruppierung 30"/>
          <p:cNvGrpSpPr/>
          <p:nvPr/>
        </p:nvGrpSpPr>
        <p:grpSpPr>
          <a:xfrm>
            <a:off x="3850451" y="3968849"/>
            <a:ext cx="524129" cy="539750"/>
            <a:chOff x="8095996" y="4778474"/>
            <a:chExt cx="524129" cy="539750"/>
          </a:xfrm>
        </p:grpSpPr>
        <p:sp>
          <p:nvSpPr>
            <p:cNvPr id="32" name="Abgerundete rechteckige Legende 31"/>
            <p:cNvSpPr/>
            <p:nvPr/>
          </p:nvSpPr>
          <p:spPr>
            <a:xfrm>
              <a:off x="8095996" y="4778474"/>
              <a:ext cx="524129" cy="539750"/>
            </a:xfrm>
            <a:prstGeom prst="wedgeRoundRectCallout">
              <a:avLst>
                <a:gd name="adj1" fmla="val -50520"/>
                <a:gd name="adj2" fmla="val 97917"/>
                <a:gd name="adj3" fmla="val 16667"/>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3" name="Bild 32"/>
            <p:cNvPicPr>
              <a:picLocks noChangeAspect="1"/>
            </p:cNvPicPr>
            <p:nvPr/>
          </p:nvPicPr>
          <p:blipFill>
            <a:blip r:embed="rId8" cstate="print"/>
            <a:stretch>
              <a:fillRect/>
            </a:stretch>
          </p:blipFill>
          <p:spPr>
            <a:xfrm>
              <a:off x="8186313" y="4857850"/>
              <a:ext cx="354437" cy="387349"/>
            </a:xfrm>
            <a:prstGeom prst="rect">
              <a:avLst/>
            </a:prstGeom>
          </p:spPr>
        </p:pic>
      </p:grpSp>
      <p:pic>
        <p:nvPicPr>
          <p:cNvPr id="3" name="Grafik 2"/>
          <p:cNvPicPr>
            <a:picLocks noChangeAspect="1"/>
          </p:cNvPicPr>
          <p:nvPr/>
        </p:nvPicPr>
        <p:blipFill>
          <a:blip r:embed="rId9" cstate="print"/>
          <a:stretch>
            <a:fillRect/>
          </a:stretch>
        </p:blipFill>
        <p:spPr>
          <a:xfrm>
            <a:off x="6927283" y="256597"/>
            <a:ext cx="2133785" cy="835224"/>
          </a:xfrm>
          <a:prstGeom prst="rect">
            <a:avLst/>
          </a:prstGeom>
        </p:spPr>
      </p:pic>
    </p:spTree>
    <p:extLst>
      <p:ext uri="{BB962C8B-B14F-4D97-AF65-F5344CB8AC3E}">
        <p14:creationId xmlns:p14="http://schemas.microsoft.com/office/powerpoint/2010/main" val="340025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dissolve">
                                      <p:cBhvr>
                                        <p:cTn id="10" dur="500"/>
                                        <p:tgtEl>
                                          <p:spTgt spid="28"/>
                                        </p:tgtEl>
                                      </p:cBhvr>
                                    </p:animEffect>
                                  </p:childTnLst>
                                </p:cTn>
                              </p:par>
                              <p:par>
                                <p:cTn id="11" presetID="9"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dissolve">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descr="Dialekt Projekt ihr.png"/>
          <p:cNvPicPr>
            <a:picLocks noChangeAspect="1"/>
          </p:cNvPicPr>
          <p:nvPr/>
        </p:nvPicPr>
        <p:blipFill>
          <a:blip r:embed="rId3" cstate="email">
            <a:extLst>
              <a:ext uri="{BEBA8EAE-BF5A-486C-A8C5-ECC9F3942E4B}">
                <a14:imgProps xmlns:a14="http://schemas.microsoft.com/office/drawing/2010/main">
                  <a14:imgLayer r:embed="rId4">
                    <a14:imgEffect>
                      <a14:backgroundRemoval t="6996" b="100000" l="6292" r="96047"/>
                    </a14:imgEffect>
                    <a14:imgEffect>
                      <a14:sharpenSoften amount="39000"/>
                    </a14:imgEffect>
                    <a14:imgEffect>
                      <a14:saturation sat="243000"/>
                    </a14:imgEffect>
                    <a14:imgEffect>
                      <a14:brightnessContrast contrast="35000"/>
                    </a14:imgEffect>
                  </a14:imgLayer>
                </a14:imgProps>
              </a:ext>
              <a:ext uri="{28A0092B-C50C-407E-A947-70E740481C1C}">
                <a14:useLocalDpi xmlns:a14="http://schemas.microsoft.com/office/drawing/2010/main" val="0"/>
              </a:ext>
            </a:extLst>
          </a:blip>
          <a:stretch>
            <a:fillRect/>
          </a:stretch>
        </p:blipFill>
        <p:spPr>
          <a:xfrm rot="16200000">
            <a:off x="-600663" y="1274902"/>
            <a:ext cx="5904920" cy="5261273"/>
          </a:xfrm>
          <a:prstGeom prst="rect">
            <a:avLst/>
          </a:prstGeom>
        </p:spPr>
      </p:pic>
      <p:sp>
        <p:nvSpPr>
          <p:cNvPr id="2" name="Titel 1"/>
          <p:cNvSpPr>
            <a:spLocks noGrp="1"/>
          </p:cNvSpPr>
          <p:nvPr>
            <p:ph type="title"/>
          </p:nvPr>
        </p:nvSpPr>
        <p:spPr>
          <a:xfrm>
            <a:off x="-167709" y="127505"/>
            <a:ext cx="8042276" cy="773894"/>
          </a:xfrm>
        </p:spPr>
        <p:txBody>
          <a:bodyPr/>
          <a:lstStyle/>
          <a:p>
            <a:r>
              <a:rPr lang="de-DE" sz="2800" dirty="0"/>
              <a:t>Unterschiede </a:t>
            </a:r>
            <a:r>
              <a:rPr lang="de-DE" sz="2800" dirty="0" err="1"/>
              <a:t>Oberviechtach</a:t>
            </a:r>
            <a:r>
              <a:rPr lang="de-DE" sz="2800" dirty="0"/>
              <a:t> - Eggenfelden</a:t>
            </a:r>
          </a:p>
        </p:txBody>
      </p:sp>
      <p:sp>
        <p:nvSpPr>
          <p:cNvPr id="20" name="Titel 1"/>
          <p:cNvSpPr txBox="1">
            <a:spLocks/>
          </p:cNvSpPr>
          <p:nvPr/>
        </p:nvSpPr>
        <p:spPr>
          <a:xfrm>
            <a:off x="5211706" y="1456034"/>
            <a:ext cx="3155901" cy="55518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b="1" u="none" kern="1200">
                <a:solidFill>
                  <a:srgbClr val="3F8DE2"/>
                </a:solidFill>
                <a:latin typeface="Calibri"/>
                <a:ea typeface="+mj-ea"/>
                <a:cs typeface="Calibri"/>
              </a:defRPr>
            </a:lvl1pPr>
          </a:lstStyle>
          <a:p>
            <a:pPr algn="l"/>
            <a:r>
              <a:rPr lang="de-DE" sz="2800" b="0" dirty="0"/>
              <a:t>Lexik: Beispiele</a:t>
            </a:r>
          </a:p>
        </p:txBody>
      </p:sp>
      <p:sp>
        <p:nvSpPr>
          <p:cNvPr id="21" name="Rechteck 20"/>
          <p:cNvSpPr/>
          <p:nvPr/>
        </p:nvSpPr>
        <p:spPr>
          <a:xfrm>
            <a:off x="5984979" y="2217675"/>
            <a:ext cx="2858825" cy="646331"/>
          </a:xfrm>
          <a:prstGeom prst="rect">
            <a:avLst/>
          </a:prstGeom>
        </p:spPr>
        <p:txBody>
          <a:bodyPr wrap="square">
            <a:spAutoFit/>
          </a:bodyPr>
          <a:lstStyle/>
          <a:p>
            <a:r>
              <a:rPr lang="de-DE" i="1" dirty="0"/>
              <a:t>a) </a:t>
            </a:r>
            <a:r>
              <a:rPr lang="de-DE" i="1" dirty="0" err="1"/>
              <a:t>detz</a:t>
            </a:r>
            <a:r>
              <a:rPr lang="de-DE" i="1" dirty="0"/>
              <a:t>, </a:t>
            </a:r>
            <a:r>
              <a:rPr lang="de-DE" i="1" dirty="0" err="1"/>
              <a:t>dez</a:t>
            </a:r>
            <a:r>
              <a:rPr lang="de-DE" i="1" dirty="0"/>
              <a:t>, </a:t>
            </a:r>
            <a:r>
              <a:rPr lang="de-DE" i="1" dirty="0" err="1"/>
              <a:t>ez</a:t>
            </a:r>
            <a:r>
              <a:rPr lang="de-DE" i="1" dirty="0"/>
              <a:t>, </a:t>
            </a:r>
            <a:r>
              <a:rPr lang="de-DE" i="1" dirty="0" err="1"/>
              <a:t>ditz</a:t>
            </a:r>
            <a:r>
              <a:rPr lang="de-DE" i="1" dirty="0"/>
              <a:t> </a:t>
            </a:r>
            <a:r>
              <a:rPr lang="de-DE" dirty="0"/>
              <a:t>(ihr) </a:t>
            </a:r>
          </a:p>
          <a:p>
            <a:r>
              <a:rPr lang="de-DE" i="1" dirty="0"/>
              <a:t>b) </a:t>
            </a:r>
            <a:r>
              <a:rPr lang="de-DE" i="1" dirty="0" err="1"/>
              <a:t>niad</a:t>
            </a:r>
            <a:r>
              <a:rPr lang="de-DE" i="1" dirty="0"/>
              <a:t> </a:t>
            </a:r>
            <a:r>
              <a:rPr lang="de-DE" dirty="0"/>
              <a:t>(nicht)</a:t>
            </a:r>
          </a:p>
        </p:txBody>
      </p:sp>
      <p:sp>
        <p:nvSpPr>
          <p:cNvPr id="22" name="Rechteck 21"/>
          <p:cNvSpPr/>
          <p:nvPr/>
        </p:nvSpPr>
        <p:spPr>
          <a:xfrm>
            <a:off x="5984979" y="3070467"/>
            <a:ext cx="2102544" cy="646331"/>
          </a:xfrm>
          <a:prstGeom prst="rect">
            <a:avLst/>
          </a:prstGeom>
        </p:spPr>
        <p:txBody>
          <a:bodyPr wrap="square">
            <a:spAutoFit/>
          </a:bodyPr>
          <a:lstStyle/>
          <a:p>
            <a:r>
              <a:rPr lang="de-DE" i="1" dirty="0"/>
              <a:t>a) es </a:t>
            </a:r>
            <a:r>
              <a:rPr lang="de-DE" dirty="0"/>
              <a:t>(ihr)</a:t>
            </a:r>
          </a:p>
          <a:p>
            <a:r>
              <a:rPr lang="de-DE" i="1" dirty="0"/>
              <a:t>b) </a:t>
            </a:r>
            <a:r>
              <a:rPr lang="de-DE" i="1" dirty="0" err="1"/>
              <a:t>ned</a:t>
            </a:r>
            <a:r>
              <a:rPr lang="de-DE" i="1" dirty="0"/>
              <a:t> </a:t>
            </a:r>
            <a:r>
              <a:rPr lang="de-DE" dirty="0"/>
              <a:t>(nicht)</a:t>
            </a:r>
          </a:p>
        </p:txBody>
      </p:sp>
      <p:sp>
        <p:nvSpPr>
          <p:cNvPr id="23" name="Textfeld 22"/>
          <p:cNvSpPr txBox="1"/>
          <p:nvPr/>
        </p:nvSpPr>
        <p:spPr>
          <a:xfrm>
            <a:off x="237663" y="6479512"/>
            <a:ext cx="3199885" cy="369332"/>
          </a:xfrm>
          <a:prstGeom prst="rect">
            <a:avLst/>
          </a:prstGeom>
          <a:noFill/>
        </p:spPr>
        <p:txBody>
          <a:bodyPr wrap="square" rtlCol="0">
            <a:spAutoFit/>
          </a:bodyPr>
          <a:lstStyle/>
          <a:p>
            <a:r>
              <a:rPr lang="de-DE" dirty="0"/>
              <a:t>Karte: ihr</a:t>
            </a:r>
          </a:p>
        </p:txBody>
      </p:sp>
      <p:pic>
        <p:nvPicPr>
          <p:cNvPr id="24" name="Bild 23"/>
          <p:cNvPicPr>
            <a:picLocks noChangeAspect="1"/>
          </p:cNvPicPr>
          <p:nvPr/>
        </p:nvPicPr>
        <p:blipFill>
          <a:blip r:embed="rId5" cstate="print"/>
          <a:stretch>
            <a:fillRect/>
          </a:stretch>
        </p:blipFill>
        <p:spPr>
          <a:xfrm>
            <a:off x="5231358" y="2261476"/>
            <a:ext cx="591742" cy="628726"/>
          </a:xfrm>
          <a:prstGeom prst="rect">
            <a:avLst/>
          </a:prstGeom>
        </p:spPr>
      </p:pic>
      <p:pic>
        <p:nvPicPr>
          <p:cNvPr id="25" name="Bild 24"/>
          <p:cNvPicPr>
            <a:picLocks noChangeAspect="1"/>
          </p:cNvPicPr>
          <p:nvPr/>
        </p:nvPicPr>
        <p:blipFill>
          <a:blip r:embed="rId6" cstate="print"/>
          <a:stretch>
            <a:fillRect/>
          </a:stretch>
        </p:blipFill>
        <p:spPr>
          <a:xfrm>
            <a:off x="5362342" y="3237893"/>
            <a:ext cx="438213" cy="478905"/>
          </a:xfrm>
          <a:prstGeom prst="rect">
            <a:avLst/>
          </a:prstGeom>
        </p:spPr>
      </p:pic>
      <p:grpSp>
        <p:nvGrpSpPr>
          <p:cNvPr id="26" name="Gruppierung 25"/>
          <p:cNvGrpSpPr/>
          <p:nvPr/>
        </p:nvGrpSpPr>
        <p:grpSpPr>
          <a:xfrm>
            <a:off x="3501048" y="2143691"/>
            <a:ext cx="524129" cy="556269"/>
            <a:chOff x="5476875" y="4609555"/>
            <a:chExt cx="524129" cy="556269"/>
          </a:xfrm>
        </p:grpSpPr>
        <p:sp>
          <p:nvSpPr>
            <p:cNvPr id="27" name="Abgerundete rechteckige Legende 26"/>
            <p:cNvSpPr/>
            <p:nvPr/>
          </p:nvSpPr>
          <p:spPr>
            <a:xfrm>
              <a:off x="5476875" y="4626074"/>
              <a:ext cx="524129" cy="539750"/>
            </a:xfrm>
            <a:prstGeom prst="wedgeRoundRectCallout">
              <a:avLst>
                <a:gd name="adj1" fmla="val -50520"/>
                <a:gd name="adj2" fmla="val 97917"/>
                <a:gd name="adj3" fmla="val 16667"/>
              </a:avLst>
            </a:prstGeom>
            <a:solidFill>
              <a:srgbClr val="169B0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28" name="Bild 27" descr="WappenOvi2.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476875" y="4609555"/>
              <a:ext cx="524129" cy="556269"/>
            </a:xfrm>
            <a:prstGeom prst="rect">
              <a:avLst/>
            </a:prstGeom>
          </p:spPr>
        </p:pic>
      </p:grpSp>
      <p:grpSp>
        <p:nvGrpSpPr>
          <p:cNvPr id="29" name="Gruppierung 28"/>
          <p:cNvGrpSpPr/>
          <p:nvPr/>
        </p:nvGrpSpPr>
        <p:grpSpPr>
          <a:xfrm>
            <a:off x="3853429" y="3890573"/>
            <a:ext cx="524129" cy="539750"/>
            <a:chOff x="8095996" y="4778474"/>
            <a:chExt cx="524129" cy="539750"/>
          </a:xfrm>
        </p:grpSpPr>
        <p:sp>
          <p:nvSpPr>
            <p:cNvPr id="30" name="Abgerundete rechteckige Legende 29"/>
            <p:cNvSpPr/>
            <p:nvPr/>
          </p:nvSpPr>
          <p:spPr>
            <a:xfrm>
              <a:off x="8095996" y="4778474"/>
              <a:ext cx="524129" cy="539750"/>
            </a:xfrm>
            <a:prstGeom prst="wedgeRoundRectCallout">
              <a:avLst>
                <a:gd name="adj1" fmla="val -50520"/>
                <a:gd name="adj2" fmla="val 97917"/>
                <a:gd name="adj3" fmla="val 16667"/>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1" name="Bild 30"/>
            <p:cNvPicPr>
              <a:picLocks noChangeAspect="1"/>
            </p:cNvPicPr>
            <p:nvPr/>
          </p:nvPicPr>
          <p:blipFill>
            <a:blip r:embed="rId8" cstate="print"/>
            <a:stretch>
              <a:fillRect/>
            </a:stretch>
          </p:blipFill>
          <p:spPr>
            <a:xfrm>
              <a:off x="8186313" y="4857850"/>
              <a:ext cx="354437" cy="387349"/>
            </a:xfrm>
            <a:prstGeom prst="rect">
              <a:avLst/>
            </a:prstGeom>
          </p:spPr>
        </p:pic>
      </p:grpSp>
      <p:pic>
        <p:nvPicPr>
          <p:cNvPr id="4" name="Grafik 3"/>
          <p:cNvPicPr>
            <a:picLocks noChangeAspect="1"/>
          </p:cNvPicPr>
          <p:nvPr/>
        </p:nvPicPr>
        <p:blipFill>
          <a:blip r:embed="rId9" cstate="print"/>
          <a:stretch>
            <a:fillRect/>
          </a:stretch>
        </p:blipFill>
        <p:spPr>
          <a:xfrm>
            <a:off x="7010215" y="223990"/>
            <a:ext cx="2133785" cy="835224"/>
          </a:xfrm>
          <a:prstGeom prst="rect">
            <a:avLst/>
          </a:prstGeom>
        </p:spPr>
      </p:pic>
    </p:spTree>
    <p:extLst>
      <p:ext uri="{BB962C8B-B14F-4D97-AF65-F5344CB8AC3E}">
        <p14:creationId xmlns:p14="http://schemas.microsoft.com/office/powerpoint/2010/main" val="389101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dissolve">
                                      <p:cBhvr>
                                        <p:cTn id="13" dur="500"/>
                                        <p:tgtEl>
                                          <p:spTgt spid="26"/>
                                        </p:tgtEl>
                                      </p:cBhvr>
                                    </p:animEffect>
                                  </p:childTnLst>
                                </p:cTn>
                              </p:par>
                              <p:par>
                                <p:cTn id="14" presetID="9"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dissolve">
                                      <p:cBhvr>
                                        <p:cTn id="1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59" y="122990"/>
            <a:ext cx="8979496" cy="773894"/>
          </a:xfrm>
        </p:spPr>
        <p:txBody>
          <a:bodyPr/>
          <a:lstStyle/>
          <a:p>
            <a:r>
              <a:rPr lang="de-DE" sz="3200" dirty="0"/>
              <a:t>Fazit</a:t>
            </a:r>
          </a:p>
        </p:txBody>
      </p:sp>
      <p:sp>
        <p:nvSpPr>
          <p:cNvPr id="3" name="Inhaltsplatzhalter 2"/>
          <p:cNvSpPr>
            <a:spLocks noGrp="1"/>
          </p:cNvSpPr>
          <p:nvPr>
            <p:ph idx="1"/>
          </p:nvPr>
        </p:nvSpPr>
        <p:spPr>
          <a:xfrm>
            <a:off x="549275" y="1365070"/>
            <a:ext cx="8042276" cy="4757056"/>
          </a:xfrm>
        </p:spPr>
        <p:txBody>
          <a:bodyPr>
            <a:normAutofit/>
          </a:bodyPr>
          <a:lstStyle/>
          <a:p>
            <a:pPr marL="0" indent="0" algn="ctr">
              <a:buNone/>
            </a:pPr>
            <a:r>
              <a:rPr lang="de-DE" sz="3500" dirty="0">
                <a:solidFill>
                  <a:schemeClr val="tx2">
                    <a:lumMod val="50000"/>
                    <a:lumOff val="50000"/>
                  </a:schemeClr>
                </a:solidFill>
              </a:rPr>
              <a:t>Dialekt</a:t>
            </a:r>
          </a:p>
          <a:p>
            <a:pPr>
              <a:buFont typeface="Arial" panose="020B0604020202020204" pitchFamily="34" charset="0"/>
              <a:buChar char="•"/>
            </a:pPr>
            <a:r>
              <a:rPr lang="de-DE" sz="2000" dirty="0"/>
              <a:t>Sprachvarietät des Deutschen (</a:t>
            </a:r>
            <a:r>
              <a:rPr lang="de-DE" sz="2000"/>
              <a:t>neben </a:t>
            </a:r>
            <a:r>
              <a:rPr lang="de-DE" sz="2000" smtClean="0"/>
              <a:t>Standardsprache</a:t>
            </a:r>
            <a:r>
              <a:rPr lang="de-DE" sz="2000" dirty="0"/>
              <a:t>,  Umgangssprache)</a:t>
            </a:r>
          </a:p>
          <a:p>
            <a:pPr>
              <a:buFont typeface="Arial" panose="020B0604020202020204" pitchFamily="34" charset="0"/>
              <a:buChar char="•"/>
            </a:pPr>
            <a:r>
              <a:rPr lang="de-DE" sz="2000" dirty="0"/>
              <a:t>Verwendung in bestimmten Situationen </a:t>
            </a:r>
          </a:p>
          <a:p>
            <a:pPr lvl="0">
              <a:buFont typeface="Arial" panose="020B0604020202020204" pitchFamily="34" charset="0"/>
              <a:buChar char="•"/>
            </a:pPr>
            <a:r>
              <a:rPr lang="de-DE" sz="2000" dirty="0"/>
              <a:t>Eigenständiges, in sich geschlossenes Sprachsystem</a:t>
            </a:r>
          </a:p>
          <a:p>
            <a:pPr lvl="0">
              <a:buFont typeface="Arial" panose="020B0604020202020204" pitchFamily="34" charset="0"/>
              <a:buChar char="•"/>
            </a:pPr>
            <a:r>
              <a:rPr lang="de-DE" sz="2000" dirty="0"/>
              <a:t>Spezifische Regeln und Gesetzmäßigkeiten (Lautung, Wortschatz)</a:t>
            </a:r>
          </a:p>
          <a:p>
            <a:pPr lvl="0">
              <a:buFont typeface="Arial" panose="020B0604020202020204" pitchFamily="34" charset="0"/>
              <a:buChar char="•"/>
            </a:pPr>
            <a:r>
              <a:rPr lang="de-DE" sz="2000" dirty="0"/>
              <a:t>Merkmale: Ausdrucksstärke, Bildhaftigkeit, Klangfülle</a:t>
            </a:r>
          </a:p>
          <a:p>
            <a:pPr lvl="0">
              <a:buFont typeface="Arial" panose="020B0604020202020204" pitchFamily="34" charset="0"/>
              <a:buChar char="•"/>
            </a:pPr>
            <a:r>
              <a:rPr lang="de-DE" sz="2000" dirty="0"/>
              <a:t>Spiegel der Kulturhistorie (vor allem Wortschatz)</a:t>
            </a:r>
          </a:p>
          <a:p>
            <a:pPr marL="0" lvl="0" indent="0">
              <a:buNone/>
            </a:pPr>
            <a:endParaRPr lang="de-DE" sz="2000" dirty="0">
              <a:solidFill>
                <a:schemeClr val="tx2">
                  <a:lumMod val="50000"/>
                  <a:lumOff val="50000"/>
                </a:schemeClr>
              </a:solidFill>
            </a:endParaRPr>
          </a:p>
          <a:p>
            <a:pPr marL="0" lvl="0" indent="0">
              <a:buNone/>
            </a:pPr>
            <a:endParaRPr lang="de-DE" sz="2800" dirty="0">
              <a:solidFill>
                <a:schemeClr val="tx2">
                  <a:lumMod val="50000"/>
                  <a:lumOff val="50000"/>
                </a:schemeClr>
              </a:solidFill>
            </a:endParaRPr>
          </a:p>
          <a:p>
            <a:pPr marL="0" lvl="0" indent="0">
              <a:buNone/>
            </a:pPr>
            <a:endParaRPr lang="de-DE" sz="2800" dirty="0">
              <a:solidFill>
                <a:schemeClr val="tx2">
                  <a:lumMod val="50000"/>
                  <a:lumOff val="50000"/>
                </a:schemeClr>
              </a:solidFill>
            </a:endParaRPr>
          </a:p>
          <a:p>
            <a:pPr marL="0" indent="0">
              <a:buNone/>
            </a:pPr>
            <a:endParaRPr lang="de-DE" sz="2800" dirty="0"/>
          </a:p>
          <a:p>
            <a:pPr marL="0" indent="0">
              <a:buNone/>
            </a:pPr>
            <a:endParaRPr lang="de-DE" sz="2800" dirty="0"/>
          </a:p>
          <a:p>
            <a:pPr marL="0" indent="0">
              <a:buNone/>
            </a:pPr>
            <a:endParaRPr lang="de-DE" sz="2800" dirty="0"/>
          </a:p>
        </p:txBody>
      </p:sp>
      <p:sp>
        <p:nvSpPr>
          <p:cNvPr id="6" name="Textfeld 5"/>
          <p:cNvSpPr txBox="1"/>
          <p:nvPr/>
        </p:nvSpPr>
        <p:spPr>
          <a:xfrm>
            <a:off x="877748" y="6114021"/>
            <a:ext cx="7385330" cy="461665"/>
          </a:xfrm>
          <a:prstGeom prst="rect">
            <a:avLst/>
          </a:prstGeom>
          <a:noFill/>
        </p:spPr>
        <p:txBody>
          <a:bodyPr wrap="square" rtlCol="0">
            <a:spAutoFit/>
          </a:bodyPr>
          <a:lstStyle/>
          <a:p>
            <a:pPr lvl="0" algn="ctr"/>
            <a:endParaRPr lang="de-DE" sz="2400" dirty="0"/>
          </a:p>
        </p:txBody>
      </p:sp>
      <p:pic>
        <p:nvPicPr>
          <p:cNvPr id="4" name="Grafik 3"/>
          <p:cNvPicPr>
            <a:picLocks noChangeAspect="1"/>
          </p:cNvPicPr>
          <p:nvPr/>
        </p:nvPicPr>
        <p:blipFill>
          <a:blip r:embed="rId2" cstate="print"/>
          <a:stretch>
            <a:fillRect/>
          </a:stretch>
        </p:blipFill>
        <p:spPr>
          <a:xfrm>
            <a:off x="7001342" y="288440"/>
            <a:ext cx="2133785" cy="835224"/>
          </a:xfrm>
          <a:prstGeom prst="rect">
            <a:avLst/>
          </a:prstGeom>
        </p:spPr>
      </p:pic>
    </p:spTree>
    <p:extLst>
      <p:ext uri="{BB962C8B-B14F-4D97-AF65-F5344CB8AC3E}">
        <p14:creationId xmlns:p14="http://schemas.microsoft.com/office/powerpoint/2010/main" val="337368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nodePh="1">
                                  <p:stCondLst>
                                    <p:cond delay="0"/>
                                  </p:stCondLst>
                                  <p:endCondLst>
                                    <p:cond evt="begin" delay="0">
                                      <p:tn val="41"/>
                                    </p:cond>
                                  </p:end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7598" y="171088"/>
            <a:ext cx="8693166" cy="773894"/>
          </a:xfrm>
        </p:spPr>
        <p:txBody>
          <a:bodyPr/>
          <a:lstStyle/>
          <a:p>
            <a:r>
              <a:rPr lang="de-DE" sz="3200" dirty="0" smtClean="0">
                <a:latin typeface="Calibri" panose="020F0502020204030204" pitchFamily="34" charset="0"/>
                <a:cs typeface="Arial" panose="020B0604020202020204" pitchFamily="34" charset="0"/>
              </a:rPr>
              <a:t>Vokabeltest</a:t>
            </a:r>
            <a:endParaRPr lang="de-DE" sz="3200" dirty="0">
              <a:latin typeface="Calibri" panose="020F0502020204030204" pitchFamily="34" charset="0"/>
              <a:cs typeface="Arial" panose="020B0604020202020204" pitchFamily="34" charset="0"/>
            </a:endParaRPr>
          </a:p>
        </p:txBody>
      </p:sp>
      <p:sp>
        <p:nvSpPr>
          <p:cNvPr id="3" name="Inhaltsplatzhalter 2"/>
          <p:cNvSpPr>
            <a:spLocks noGrp="1"/>
          </p:cNvSpPr>
          <p:nvPr>
            <p:ph idx="1"/>
          </p:nvPr>
        </p:nvSpPr>
        <p:spPr/>
        <p:txBody>
          <a:bodyPr/>
          <a:lstStyle/>
          <a:p>
            <a:r>
              <a:rPr lang="de-DE" dirty="0" smtClean="0"/>
              <a:t>Bairisch: </a:t>
            </a:r>
            <a:r>
              <a:rPr lang="de-DE" dirty="0" err="1" smtClean="0"/>
              <a:t>Bàze</a:t>
            </a:r>
            <a:endParaRPr lang="de-DE" dirty="0" smtClean="0"/>
          </a:p>
          <a:p>
            <a:r>
              <a:rPr lang="de-DE" dirty="0" smtClean="0"/>
              <a:t>Standarddeutsch: pfiffiger, durchtriebener Bursche</a:t>
            </a:r>
          </a:p>
          <a:p>
            <a:r>
              <a:rPr lang="de-DE" dirty="0" smtClean="0"/>
              <a:t>Mittelbairisch: </a:t>
            </a:r>
            <a:r>
              <a:rPr lang="de-DE" dirty="0" err="1" smtClean="0"/>
              <a:t>Drenzkache</a:t>
            </a:r>
            <a:endParaRPr lang="de-DE" dirty="0" smtClean="0"/>
          </a:p>
          <a:p>
            <a:r>
              <a:rPr lang="de-DE" dirty="0" smtClean="0"/>
              <a:t>Standarddeutsch: weinerlicher Mensch</a:t>
            </a:r>
          </a:p>
          <a:p>
            <a:r>
              <a:rPr lang="de-DE" dirty="0" smtClean="0"/>
              <a:t>Nordbairisch: </a:t>
            </a:r>
            <a:r>
              <a:rPr lang="de-DE" dirty="0" err="1" smtClean="0"/>
              <a:t>Koudriedscherl</a:t>
            </a:r>
            <a:endParaRPr lang="de-DE" dirty="0" smtClean="0"/>
          </a:p>
          <a:p>
            <a:r>
              <a:rPr lang="de-DE" dirty="0" smtClean="0"/>
              <a:t>Standarddeutsch: Birkenpilz</a:t>
            </a:r>
            <a:endParaRPr lang="de-DE" dirty="0"/>
          </a:p>
        </p:txBody>
      </p:sp>
      <p:pic>
        <p:nvPicPr>
          <p:cNvPr id="4" name="Grafik 3"/>
          <p:cNvPicPr>
            <a:picLocks noChangeAspect="1"/>
          </p:cNvPicPr>
          <p:nvPr/>
        </p:nvPicPr>
        <p:blipFill>
          <a:blip r:embed="rId2" cstate="print"/>
          <a:stretch>
            <a:fillRect/>
          </a:stretch>
        </p:blipFill>
        <p:spPr>
          <a:xfrm>
            <a:off x="7010215" y="228432"/>
            <a:ext cx="2133785" cy="83522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Mundartprojekt\Orga Abschlpräs\Gesamtdatei\Logo MundART WERTvo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42938"/>
            <a:ext cx="7620000" cy="557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60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57051" y="1245326"/>
            <a:ext cx="8334103" cy="5539978"/>
          </a:xfrm>
          <a:prstGeom prst="rect">
            <a:avLst/>
          </a:prstGeom>
          <a:noFill/>
        </p:spPr>
        <p:txBody>
          <a:bodyPr wrap="square" rtlCol="0">
            <a:spAutoFit/>
          </a:bodyPr>
          <a:lstStyle/>
          <a:p>
            <a:pPr algn="ctr"/>
            <a:endParaRPr lang="de-DE" sz="2400" dirty="0"/>
          </a:p>
          <a:p>
            <a:pPr algn="ctr"/>
            <a:endParaRPr lang="de-DE" sz="2400" dirty="0"/>
          </a:p>
          <a:p>
            <a:pPr algn="ctr"/>
            <a:r>
              <a:rPr lang="de-DE" sz="2400" dirty="0"/>
              <a:t>Dialektale Gemeinsamkeiten und Unterschiede</a:t>
            </a:r>
          </a:p>
          <a:p>
            <a:pPr algn="ctr"/>
            <a:r>
              <a:rPr lang="de-DE" sz="2400" dirty="0"/>
              <a:t>zwischen dem </a:t>
            </a:r>
            <a:r>
              <a:rPr lang="de-DE" sz="2400" dirty="0" smtClean="0"/>
              <a:t>Mittelbairischen </a:t>
            </a:r>
            <a:r>
              <a:rPr lang="de-DE" sz="2400" dirty="0"/>
              <a:t>und dem </a:t>
            </a:r>
            <a:r>
              <a:rPr lang="de-DE" sz="2400" dirty="0" smtClean="0"/>
              <a:t>Nordbairischen</a:t>
            </a:r>
            <a:endParaRPr lang="de-DE" sz="2400" dirty="0"/>
          </a:p>
          <a:p>
            <a:pPr algn="ctr"/>
            <a:endParaRPr lang="de-DE" dirty="0"/>
          </a:p>
          <a:p>
            <a:pPr algn="ctr"/>
            <a:r>
              <a:rPr lang="de-DE" dirty="0"/>
              <a:t> dargestellt am Beispiel der Schulregionen</a:t>
            </a:r>
          </a:p>
          <a:p>
            <a:pPr algn="ctr"/>
            <a:endParaRPr lang="de-DE" dirty="0"/>
          </a:p>
          <a:p>
            <a:pPr algn="ctr"/>
            <a:r>
              <a:rPr lang="de-DE" dirty="0"/>
              <a:t> </a:t>
            </a:r>
            <a:r>
              <a:rPr lang="de-DE" sz="2000" dirty="0" smtClean="0"/>
              <a:t>des </a:t>
            </a:r>
            <a:r>
              <a:rPr lang="de-DE" sz="2000" dirty="0"/>
              <a:t>Karl-von-</a:t>
            </a:r>
            <a:r>
              <a:rPr lang="de-DE" sz="2000" dirty="0" err="1"/>
              <a:t>Closen</a:t>
            </a:r>
            <a:r>
              <a:rPr lang="de-DE" sz="2000" dirty="0"/>
              <a:t>-Gymnasiums (Niederbayern, mittelbairisch)</a:t>
            </a:r>
          </a:p>
          <a:p>
            <a:pPr algn="ctr"/>
            <a:r>
              <a:rPr lang="de-DE" dirty="0" smtClean="0"/>
              <a:t>und</a:t>
            </a:r>
          </a:p>
          <a:p>
            <a:pPr algn="ctr"/>
            <a:r>
              <a:rPr lang="de-DE" sz="2000" dirty="0">
                <a:solidFill>
                  <a:prstClr val="black"/>
                </a:solidFill>
              </a:rPr>
              <a:t>des </a:t>
            </a:r>
            <a:r>
              <a:rPr lang="de-DE" sz="2000" dirty="0" err="1">
                <a:solidFill>
                  <a:prstClr val="black"/>
                </a:solidFill>
              </a:rPr>
              <a:t>Ortenburg</a:t>
            </a:r>
            <a:r>
              <a:rPr lang="de-DE" sz="2000" dirty="0">
                <a:solidFill>
                  <a:prstClr val="black"/>
                </a:solidFill>
              </a:rPr>
              <a:t>-Gymnasiums </a:t>
            </a:r>
            <a:r>
              <a:rPr lang="de-DE" sz="2000" dirty="0" err="1">
                <a:solidFill>
                  <a:prstClr val="black"/>
                </a:solidFill>
              </a:rPr>
              <a:t>Oberviechtach</a:t>
            </a:r>
            <a:r>
              <a:rPr lang="de-DE" sz="2000" dirty="0">
                <a:solidFill>
                  <a:prstClr val="black"/>
                </a:solidFill>
              </a:rPr>
              <a:t> (Oberpfalz, nordbairisch</a:t>
            </a:r>
            <a:r>
              <a:rPr lang="de-DE" sz="2000" dirty="0" smtClean="0">
                <a:solidFill>
                  <a:prstClr val="black"/>
                </a:solidFill>
              </a:rPr>
              <a:t>)</a:t>
            </a:r>
          </a:p>
          <a:p>
            <a:pPr algn="ctr"/>
            <a:endParaRPr lang="de-DE" sz="2000" dirty="0"/>
          </a:p>
          <a:p>
            <a:pPr algn="ctr"/>
            <a:r>
              <a:rPr lang="de-DE" dirty="0"/>
              <a:t>anhand ausgewählter prägnanter Beispiele</a:t>
            </a:r>
          </a:p>
          <a:p>
            <a:pPr algn="ctr"/>
            <a:endParaRPr lang="de-DE" sz="2000" dirty="0"/>
          </a:p>
          <a:p>
            <a:endParaRPr lang="de-DE" sz="2000" dirty="0"/>
          </a:p>
          <a:p>
            <a:endParaRPr lang="de-DE" sz="1600" dirty="0"/>
          </a:p>
          <a:p>
            <a:r>
              <a:rPr lang="de-DE" sz="1600" dirty="0"/>
              <a:t>Quelle der Karten: Renn/König: </a:t>
            </a:r>
            <a:r>
              <a:rPr lang="de-DE" sz="1600" i="1" dirty="0"/>
              <a:t>Kleiner Bayerischer Sprachatlas</a:t>
            </a:r>
          </a:p>
          <a:p>
            <a:r>
              <a:rPr lang="de-DE" sz="1600" dirty="0"/>
              <a:t>Dialektschreibung: System des „</a:t>
            </a:r>
            <a:r>
              <a:rPr lang="de-DE" sz="1600" dirty="0" err="1"/>
              <a:t>Oberviechtacher</a:t>
            </a:r>
            <a:r>
              <a:rPr lang="de-DE" sz="1600" dirty="0"/>
              <a:t> Wörterbuchs“</a:t>
            </a:r>
          </a:p>
          <a:p>
            <a:pPr algn="ctr"/>
            <a:r>
              <a:rPr lang="de-DE" sz="2000" dirty="0"/>
              <a:t> </a:t>
            </a:r>
          </a:p>
        </p:txBody>
      </p:sp>
      <p:pic>
        <p:nvPicPr>
          <p:cNvPr id="6" name="Bild 25"/>
          <p:cNvPicPr>
            <a:picLocks noChangeAspect="1"/>
          </p:cNvPicPr>
          <p:nvPr/>
        </p:nvPicPr>
        <p:blipFill>
          <a:blip r:embed="rId3" cstate="print"/>
          <a:stretch>
            <a:fillRect/>
          </a:stretch>
        </p:blipFill>
        <p:spPr>
          <a:xfrm>
            <a:off x="3423499" y="186248"/>
            <a:ext cx="686156" cy="749871"/>
          </a:xfrm>
          <a:prstGeom prst="rect">
            <a:avLst/>
          </a:prstGeom>
        </p:spPr>
      </p:pic>
      <p:pic>
        <p:nvPicPr>
          <p:cNvPr id="7" name="Bild 24"/>
          <p:cNvPicPr>
            <a:picLocks noChangeAspect="1"/>
          </p:cNvPicPr>
          <p:nvPr/>
        </p:nvPicPr>
        <p:blipFill>
          <a:blip r:embed="rId4" cstate="print"/>
          <a:stretch>
            <a:fillRect/>
          </a:stretch>
        </p:blipFill>
        <p:spPr>
          <a:xfrm>
            <a:off x="4968480" y="24644"/>
            <a:ext cx="955724" cy="1015457"/>
          </a:xfrm>
          <a:prstGeom prst="rect">
            <a:avLst/>
          </a:prstGeom>
          <a:blipFill>
            <a:blip r:embed="rId5" cstate="print"/>
            <a:tile tx="0" ty="0" sx="100000" sy="100000" flip="none" algn="tl"/>
          </a:blipFill>
        </p:spPr>
      </p:pic>
      <p:sp>
        <p:nvSpPr>
          <p:cNvPr id="2" name="Rechteck 1"/>
          <p:cNvSpPr/>
          <p:nvPr/>
        </p:nvSpPr>
        <p:spPr>
          <a:xfrm>
            <a:off x="6917635" y="262791"/>
            <a:ext cx="2133600" cy="8365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99726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997632" y="301233"/>
            <a:ext cx="6651956" cy="523220"/>
          </a:xfrm>
          <a:prstGeom prst="rect">
            <a:avLst/>
          </a:prstGeom>
          <a:noFill/>
        </p:spPr>
        <p:txBody>
          <a:bodyPr wrap="square" rtlCol="0">
            <a:spAutoFit/>
          </a:bodyPr>
          <a:lstStyle/>
          <a:p>
            <a:pPr algn="ctr"/>
            <a:r>
              <a:rPr lang="de-DE" sz="2800" b="1" dirty="0">
                <a:solidFill>
                  <a:schemeClr val="tx2">
                    <a:lumMod val="50000"/>
                    <a:lumOff val="50000"/>
                  </a:schemeClr>
                </a:solidFill>
              </a:rPr>
              <a:t>„Bayerisch“ versus „Bairisch“</a:t>
            </a:r>
          </a:p>
        </p:txBody>
      </p:sp>
      <p:sp>
        <p:nvSpPr>
          <p:cNvPr id="3" name="Textfeld 2"/>
          <p:cNvSpPr txBox="1"/>
          <p:nvPr/>
        </p:nvSpPr>
        <p:spPr>
          <a:xfrm>
            <a:off x="1425152" y="2376872"/>
            <a:ext cx="6349127" cy="3108543"/>
          </a:xfrm>
          <a:prstGeom prst="rect">
            <a:avLst/>
          </a:prstGeom>
          <a:noFill/>
        </p:spPr>
        <p:txBody>
          <a:bodyPr wrap="square" rtlCol="0">
            <a:spAutoFit/>
          </a:bodyPr>
          <a:lstStyle/>
          <a:p>
            <a:r>
              <a:rPr lang="de-DE" sz="2800" b="1" u="sng" dirty="0"/>
              <a:t>Bayerisch</a:t>
            </a:r>
            <a:r>
              <a:rPr lang="de-DE" sz="2800" dirty="0"/>
              <a:t> </a:t>
            </a:r>
            <a:r>
              <a:rPr lang="de-DE" sz="2800" i="1" dirty="0"/>
              <a:t>= </a:t>
            </a:r>
            <a:r>
              <a:rPr lang="de-DE" sz="2800" dirty="0"/>
              <a:t>die Bayern betreffend; aus Bayern stammend</a:t>
            </a:r>
          </a:p>
          <a:p>
            <a:endParaRPr lang="de-DE" sz="2800" b="1" u="sng" dirty="0"/>
          </a:p>
          <a:p>
            <a:r>
              <a:rPr lang="de-DE" sz="2800" b="1" u="sng" dirty="0"/>
              <a:t>Bairisch</a:t>
            </a:r>
            <a:r>
              <a:rPr lang="de-DE" sz="2800" dirty="0"/>
              <a:t> = die vor allem in Bayern und Österreich gesprochenen (bairischen) Mundarten betreffend</a:t>
            </a:r>
          </a:p>
          <a:p>
            <a:endParaRPr lang="de-DE" sz="2800" dirty="0"/>
          </a:p>
        </p:txBody>
      </p:sp>
      <p:pic>
        <p:nvPicPr>
          <p:cNvPr id="4" name="Grafik 3"/>
          <p:cNvPicPr>
            <a:picLocks noChangeAspect="1"/>
          </p:cNvPicPr>
          <p:nvPr/>
        </p:nvPicPr>
        <p:blipFill>
          <a:blip r:embed="rId2" cstate="print"/>
          <a:stretch>
            <a:fillRect/>
          </a:stretch>
        </p:blipFill>
        <p:spPr>
          <a:xfrm>
            <a:off x="7010215" y="160869"/>
            <a:ext cx="2133785" cy="952314"/>
          </a:xfrm>
          <a:prstGeom prst="rect">
            <a:avLst/>
          </a:prstGeom>
        </p:spPr>
      </p:pic>
    </p:spTree>
    <p:extLst>
      <p:ext uri="{BB962C8B-B14F-4D97-AF65-F5344CB8AC3E}">
        <p14:creationId xmlns:p14="http://schemas.microsoft.com/office/powerpoint/2010/main" val="132522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78674" y="505097"/>
            <a:ext cx="6566263" cy="557349"/>
          </a:xfrm>
          <a:prstGeom prst="rect">
            <a:avLst/>
          </a:prstGeom>
          <a:noFill/>
        </p:spPr>
        <p:txBody>
          <a:bodyPr wrap="square" rtlCol="0">
            <a:spAutoFit/>
          </a:bodyPr>
          <a:lstStyle/>
          <a:p>
            <a:endParaRPr lang="de-DE" dirty="0"/>
          </a:p>
        </p:txBody>
      </p:sp>
      <p:sp>
        <p:nvSpPr>
          <p:cNvPr id="5" name="Textfeld 4"/>
          <p:cNvSpPr txBox="1"/>
          <p:nvPr/>
        </p:nvSpPr>
        <p:spPr>
          <a:xfrm>
            <a:off x="1092925" y="345253"/>
            <a:ext cx="6714308" cy="523220"/>
          </a:xfrm>
          <a:prstGeom prst="rect">
            <a:avLst/>
          </a:prstGeom>
          <a:noFill/>
        </p:spPr>
        <p:txBody>
          <a:bodyPr wrap="square" rtlCol="0">
            <a:spAutoFit/>
          </a:bodyPr>
          <a:lstStyle/>
          <a:p>
            <a:pPr algn="ctr"/>
            <a:r>
              <a:rPr lang="de-DE" sz="2800" b="1" dirty="0">
                <a:solidFill>
                  <a:schemeClr val="tx2">
                    <a:lumMod val="50000"/>
                    <a:lumOff val="50000"/>
                  </a:schemeClr>
                </a:solidFill>
              </a:rPr>
              <a:t>Dialektlandschaften in Bayern</a:t>
            </a:r>
          </a:p>
        </p:txBody>
      </p:sp>
      <p:sp>
        <p:nvSpPr>
          <p:cNvPr id="6" name="Rectangle 2"/>
          <p:cNvSpPr>
            <a:spLocks noChangeArrowheads="1"/>
          </p:cNvSpPr>
          <p:nvPr/>
        </p:nvSpPr>
        <p:spPr bwMode="auto">
          <a:xfrm>
            <a:off x="2408222" y="139423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030" name="Picture 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8674" y="938651"/>
            <a:ext cx="5187950" cy="579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p:nvPicPr>
        <p:blipFill>
          <a:blip r:embed="rId3" cstate="print"/>
          <a:stretch>
            <a:fillRect/>
          </a:stretch>
        </p:blipFill>
        <p:spPr>
          <a:xfrm>
            <a:off x="5078248" y="1394234"/>
            <a:ext cx="3803948" cy="5221872"/>
          </a:xfrm>
          <a:prstGeom prst="rect">
            <a:avLst/>
          </a:prstGeom>
        </p:spPr>
      </p:pic>
      <p:pic>
        <p:nvPicPr>
          <p:cNvPr id="3" name="Grafik 2"/>
          <p:cNvPicPr>
            <a:picLocks noChangeAspect="1"/>
          </p:cNvPicPr>
          <p:nvPr/>
        </p:nvPicPr>
        <p:blipFill>
          <a:blip r:embed="rId4" cstate="print"/>
          <a:stretch>
            <a:fillRect/>
          </a:stretch>
        </p:blipFill>
        <p:spPr>
          <a:xfrm>
            <a:off x="6980222" y="227222"/>
            <a:ext cx="2133785" cy="835224"/>
          </a:xfrm>
          <a:prstGeom prst="rect">
            <a:avLst/>
          </a:prstGeom>
        </p:spPr>
      </p:pic>
    </p:spTree>
    <p:extLst>
      <p:ext uri="{BB962C8B-B14F-4D97-AF65-F5344CB8AC3E}">
        <p14:creationId xmlns:p14="http://schemas.microsoft.com/office/powerpoint/2010/main" val="4184589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stretch>
            <a:fillRect/>
          </a:stretch>
        </p:blipFill>
        <p:spPr>
          <a:xfrm>
            <a:off x="2094432" y="641628"/>
            <a:ext cx="4743099" cy="6511092"/>
          </a:xfrm>
          <a:prstGeom prst="rect">
            <a:avLst/>
          </a:prstGeom>
        </p:spPr>
      </p:pic>
      <p:sp>
        <p:nvSpPr>
          <p:cNvPr id="2" name="Titel 1"/>
          <p:cNvSpPr>
            <a:spLocks noGrp="1"/>
          </p:cNvSpPr>
          <p:nvPr>
            <p:ph type="title"/>
          </p:nvPr>
        </p:nvSpPr>
        <p:spPr>
          <a:xfrm>
            <a:off x="-172367" y="22090"/>
            <a:ext cx="8042276" cy="773894"/>
          </a:xfrm>
        </p:spPr>
        <p:txBody>
          <a:bodyPr/>
          <a:lstStyle/>
          <a:p>
            <a:r>
              <a:rPr lang="de-DE" sz="2800" dirty="0"/>
              <a:t>Lage von </a:t>
            </a:r>
            <a:r>
              <a:rPr lang="de-DE" sz="2800" dirty="0" err="1"/>
              <a:t>Oberviechtach</a:t>
            </a:r>
            <a:r>
              <a:rPr lang="de-DE" sz="2800" dirty="0"/>
              <a:t> und Eggenfelden </a:t>
            </a:r>
          </a:p>
        </p:txBody>
      </p:sp>
      <p:pic>
        <p:nvPicPr>
          <p:cNvPr id="9" name="Grafik 8"/>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094432" y="-340582"/>
            <a:ext cx="5473115" cy="7406216"/>
          </a:xfrm>
          <a:prstGeom prst="rect">
            <a:avLst/>
          </a:prstGeom>
        </p:spPr>
      </p:pic>
      <p:grpSp>
        <p:nvGrpSpPr>
          <p:cNvPr id="5" name="Gruppierung 19"/>
          <p:cNvGrpSpPr/>
          <p:nvPr/>
        </p:nvGrpSpPr>
        <p:grpSpPr>
          <a:xfrm>
            <a:off x="5253181" y="3641634"/>
            <a:ext cx="524129" cy="539750"/>
            <a:chOff x="8095996" y="4778474"/>
            <a:chExt cx="524129" cy="539750"/>
          </a:xfrm>
        </p:grpSpPr>
        <p:sp>
          <p:nvSpPr>
            <p:cNvPr id="6" name="Abgerundete rechteckige Legende 5"/>
            <p:cNvSpPr/>
            <p:nvPr/>
          </p:nvSpPr>
          <p:spPr>
            <a:xfrm>
              <a:off x="8095996" y="4778474"/>
              <a:ext cx="524129" cy="539750"/>
            </a:xfrm>
            <a:prstGeom prst="wedgeRoundRectCallout">
              <a:avLst>
                <a:gd name="adj1" fmla="val -50520"/>
                <a:gd name="adj2" fmla="val 97917"/>
                <a:gd name="adj3" fmla="val 16667"/>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8" name="Bild 15"/>
            <p:cNvPicPr>
              <a:picLocks noChangeAspect="1"/>
            </p:cNvPicPr>
            <p:nvPr/>
          </p:nvPicPr>
          <p:blipFill>
            <a:blip r:embed="rId5" cstate="print"/>
            <a:stretch>
              <a:fillRect/>
            </a:stretch>
          </p:blipFill>
          <p:spPr>
            <a:xfrm>
              <a:off x="8186313" y="4857850"/>
              <a:ext cx="354437" cy="387349"/>
            </a:xfrm>
            <a:prstGeom prst="rect">
              <a:avLst/>
            </a:prstGeom>
          </p:spPr>
        </p:pic>
      </p:grpSp>
      <p:grpSp>
        <p:nvGrpSpPr>
          <p:cNvPr id="10" name="Gruppierung 17"/>
          <p:cNvGrpSpPr/>
          <p:nvPr/>
        </p:nvGrpSpPr>
        <p:grpSpPr>
          <a:xfrm>
            <a:off x="4737264" y="1719548"/>
            <a:ext cx="524129" cy="556269"/>
            <a:chOff x="5476875" y="4609555"/>
            <a:chExt cx="524129" cy="556269"/>
          </a:xfrm>
        </p:grpSpPr>
        <p:sp>
          <p:nvSpPr>
            <p:cNvPr id="11" name="Abgerundete rechteckige Legende 10"/>
            <p:cNvSpPr/>
            <p:nvPr/>
          </p:nvSpPr>
          <p:spPr>
            <a:xfrm>
              <a:off x="5476875" y="4626074"/>
              <a:ext cx="524129" cy="539750"/>
            </a:xfrm>
            <a:prstGeom prst="wedgeRoundRectCallout">
              <a:avLst>
                <a:gd name="adj1" fmla="val -50520"/>
                <a:gd name="adj2" fmla="val 97917"/>
                <a:gd name="adj3" fmla="val 16667"/>
              </a:avLst>
            </a:prstGeom>
            <a:solidFill>
              <a:srgbClr val="169B0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2" name="Bild 16" descr="WappenOvi2.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476875" y="4609555"/>
              <a:ext cx="524129" cy="556269"/>
            </a:xfrm>
            <a:prstGeom prst="rect">
              <a:avLst/>
            </a:prstGeom>
          </p:spPr>
        </p:pic>
      </p:grpSp>
      <p:pic>
        <p:nvPicPr>
          <p:cNvPr id="4" name="Grafik 3"/>
          <p:cNvPicPr>
            <a:picLocks noChangeAspect="1"/>
          </p:cNvPicPr>
          <p:nvPr/>
        </p:nvPicPr>
        <p:blipFill>
          <a:blip r:embed="rId7" cstate="print"/>
          <a:stretch>
            <a:fillRect/>
          </a:stretch>
        </p:blipFill>
        <p:spPr>
          <a:xfrm>
            <a:off x="6931257" y="224016"/>
            <a:ext cx="2133785" cy="835224"/>
          </a:xfrm>
          <a:prstGeom prst="rect">
            <a:avLst/>
          </a:prstGeom>
        </p:spPr>
      </p:pic>
    </p:spTree>
    <p:extLst>
      <p:ext uri="{BB962C8B-B14F-4D97-AF65-F5344CB8AC3E}">
        <p14:creationId xmlns:p14="http://schemas.microsoft.com/office/powerpoint/2010/main" val="295894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par>
                                <p:cTn id="12" presetID="9"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80">
                                          <p:stCondLst>
                                            <p:cond delay="0"/>
                                          </p:stCondLst>
                                        </p:cTn>
                                        <p:tgtEl>
                                          <p:spTgt spid="10"/>
                                        </p:tgtEl>
                                      </p:cBhvr>
                                    </p:animEffect>
                                    <p:anim calcmode="lin" valueType="num">
                                      <p:cBhvr>
                                        <p:cTn id="2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5" dur="26">
                                          <p:stCondLst>
                                            <p:cond delay="650"/>
                                          </p:stCondLst>
                                        </p:cTn>
                                        <p:tgtEl>
                                          <p:spTgt spid="10"/>
                                        </p:tgtEl>
                                      </p:cBhvr>
                                      <p:to x="100000" y="60000"/>
                                    </p:animScale>
                                    <p:animScale>
                                      <p:cBhvr>
                                        <p:cTn id="26" dur="166" decel="50000">
                                          <p:stCondLst>
                                            <p:cond delay="676"/>
                                          </p:stCondLst>
                                        </p:cTn>
                                        <p:tgtEl>
                                          <p:spTgt spid="10"/>
                                        </p:tgtEl>
                                      </p:cBhvr>
                                      <p:to x="100000" y="100000"/>
                                    </p:animScale>
                                    <p:animScale>
                                      <p:cBhvr>
                                        <p:cTn id="27" dur="26">
                                          <p:stCondLst>
                                            <p:cond delay="1312"/>
                                          </p:stCondLst>
                                        </p:cTn>
                                        <p:tgtEl>
                                          <p:spTgt spid="10"/>
                                        </p:tgtEl>
                                      </p:cBhvr>
                                      <p:to x="100000" y="80000"/>
                                    </p:animScale>
                                    <p:animScale>
                                      <p:cBhvr>
                                        <p:cTn id="28" dur="166" decel="50000">
                                          <p:stCondLst>
                                            <p:cond delay="1338"/>
                                          </p:stCondLst>
                                        </p:cTn>
                                        <p:tgtEl>
                                          <p:spTgt spid="10"/>
                                        </p:tgtEl>
                                      </p:cBhvr>
                                      <p:to x="100000" y="100000"/>
                                    </p:animScale>
                                    <p:animScale>
                                      <p:cBhvr>
                                        <p:cTn id="29" dur="26">
                                          <p:stCondLst>
                                            <p:cond delay="1642"/>
                                          </p:stCondLst>
                                        </p:cTn>
                                        <p:tgtEl>
                                          <p:spTgt spid="10"/>
                                        </p:tgtEl>
                                      </p:cBhvr>
                                      <p:to x="100000" y="90000"/>
                                    </p:animScale>
                                    <p:animScale>
                                      <p:cBhvr>
                                        <p:cTn id="30" dur="166" decel="50000">
                                          <p:stCondLst>
                                            <p:cond delay="1668"/>
                                          </p:stCondLst>
                                        </p:cTn>
                                        <p:tgtEl>
                                          <p:spTgt spid="10"/>
                                        </p:tgtEl>
                                      </p:cBhvr>
                                      <p:to x="100000" y="100000"/>
                                    </p:animScale>
                                    <p:animScale>
                                      <p:cBhvr>
                                        <p:cTn id="31" dur="26">
                                          <p:stCondLst>
                                            <p:cond delay="1808"/>
                                          </p:stCondLst>
                                        </p:cTn>
                                        <p:tgtEl>
                                          <p:spTgt spid="10"/>
                                        </p:tgtEl>
                                      </p:cBhvr>
                                      <p:to x="100000" y="95000"/>
                                    </p:animScale>
                                    <p:animScale>
                                      <p:cBhvr>
                                        <p:cTn id="32" dur="166" decel="50000">
                                          <p:stCondLst>
                                            <p:cond delay="1834"/>
                                          </p:stCondLst>
                                        </p:cTn>
                                        <p:tgtEl>
                                          <p:spTgt spid="10"/>
                                        </p:tgtEl>
                                      </p:cBhvr>
                                      <p:to x="100000" y="100000"/>
                                    </p:animScale>
                                  </p:childTnLst>
                                </p:cTn>
                              </p:par>
                              <p:par>
                                <p:cTn id="33" presetID="26"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80">
                                          <p:stCondLst>
                                            <p:cond delay="0"/>
                                          </p:stCondLst>
                                        </p:cTn>
                                        <p:tgtEl>
                                          <p:spTgt spid="5"/>
                                        </p:tgtEl>
                                      </p:cBhvr>
                                    </p:animEffect>
                                    <p:anim calcmode="lin" valueType="num">
                                      <p:cBhvr>
                                        <p:cTn id="3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1" dur="26">
                                          <p:stCondLst>
                                            <p:cond delay="650"/>
                                          </p:stCondLst>
                                        </p:cTn>
                                        <p:tgtEl>
                                          <p:spTgt spid="5"/>
                                        </p:tgtEl>
                                      </p:cBhvr>
                                      <p:to x="100000" y="60000"/>
                                    </p:animScale>
                                    <p:animScale>
                                      <p:cBhvr>
                                        <p:cTn id="42" dur="166" decel="50000">
                                          <p:stCondLst>
                                            <p:cond delay="676"/>
                                          </p:stCondLst>
                                        </p:cTn>
                                        <p:tgtEl>
                                          <p:spTgt spid="5"/>
                                        </p:tgtEl>
                                      </p:cBhvr>
                                      <p:to x="100000" y="100000"/>
                                    </p:animScale>
                                    <p:animScale>
                                      <p:cBhvr>
                                        <p:cTn id="43" dur="26">
                                          <p:stCondLst>
                                            <p:cond delay="1312"/>
                                          </p:stCondLst>
                                        </p:cTn>
                                        <p:tgtEl>
                                          <p:spTgt spid="5"/>
                                        </p:tgtEl>
                                      </p:cBhvr>
                                      <p:to x="100000" y="80000"/>
                                    </p:animScale>
                                    <p:animScale>
                                      <p:cBhvr>
                                        <p:cTn id="44" dur="166" decel="50000">
                                          <p:stCondLst>
                                            <p:cond delay="1338"/>
                                          </p:stCondLst>
                                        </p:cTn>
                                        <p:tgtEl>
                                          <p:spTgt spid="5"/>
                                        </p:tgtEl>
                                      </p:cBhvr>
                                      <p:to x="100000" y="100000"/>
                                    </p:animScale>
                                    <p:animScale>
                                      <p:cBhvr>
                                        <p:cTn id="45" dur="26">
                                          <p:stCondLst>
                                            <p:cond delay="1642"/>
                                          </p:stCondLst>
                                        </p:cTn>
                                        <p:tgtEl>
                                          <p:spTgt spid="5"/>
                                        </p:tgtEl>
                                      </p:cBhvr>
                                      <p:to x="100000" y="90000"/>
                                    </p:animScale>
                                    <p:animScale>
                                      <p:cBhvr>
                                        <p:cTn id="46" dur="166" decel="50000">
                                          <p:stCondLst>
                                            <p:cond delay="1668"/>
                                          </p:stCondLst>
                                        </p:cTn>
                                        <p:tgtEl>
                                          <p:spTgt spid="5"/>
                                        </p:tgtEl>
                                      </p:cBhvr>
                                      <p:to x="100000" y="100000"/>
                                    </p:animScale>
                                    <p:animScale>
                                      <p:cBhvr>
                                        <p:cTn id="47" dur="26">
                                          <p:stCondLst>
                                            <p:cond delay="1808"/>
                                          </p:stCondLst>
                                        </p:cTn>
                                        <p:tgtEl>
                                          <p:spTgt spid="5"/>
                                        </p:tgtEl>
                                      </p:cBhvr>
                                      <p:to x="100000" y="95000"/>
                                    </p:animScale>
                                    <p:animScale>
                                      <p:cBhvr>
                                        <p:cTn id="48" dur="166" decel="50000">
                                          <p:stCondLst>
                                            <p:cond delay="1834"/>
                                          </p:stCondLst>
                                        </p:cTn>
                                        <p:tgtEl>
                                          <p:spTgt spid="5"/>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49" presetClass="path" presetSubtype="0" accel="50000" decel="50000" fill="hold" nodeType="clickEffect">
                                  <p:stCondLst>
                                    <p:cond delay="0"/>
                                  </p:stCondLst>
                                  <p:childTnLst>
                                    <p:animMotion origin="layout" path="M 4.44444E-6 7.40741E-7 L 0.18298 0.0294 " pathEditMode="relative" rAng="0" ptsTypes="AA">
                                      <p:cBhvr>
                                        <p:cTn id="52" dur="1000" fill="hold"/>
                                        <p:tgtEl>
                                          <p:spTgt spid="9"/>
                                        </p:tgtEl>
                                        <p:attrNameLst>
                                          <p:attrName>ppt_x</p:attrName>
                                          <p:attrName>ppt_y</p:attrName>
                                        </p:attrNameLst>
                                      </p:cBhvr>
                                      <p:rCtr x="9149" y="1458"/>
                                    </p:animMotion>
                                  </p:childTnLst>
                                </p:cTn>
                              </p:par>
                              <p:par>
                                <p:cTn id="53" presetID="49" presetClass="path" presetSubtype="0" accel="50000" decel="50000" fill="hold" nodeType="withEffect">
                                  <p:stCondLst>
                                    <p:cond delay="0"/>
                                  </p:stCondLst>
                                  <p:childTnLst>
                                    <p:animMotion origin="layout" path="M -1.38889E-6 -3.7037E-6 L 0.1934 0.02871 " pathEditMode="relative" rAng="0" ptsTypes="AA">
                                      <p:cBhvr>
                                        <p:cTn id="54" dur="1000" fill="hold"/>
                                        <p:tgtEl>
                                          <p:spTgt spid="10"/>
                                        </p:tgtEl>
                                        <p:attrNameLst>
                                          <p:attrName>ppt_x</p:attrName>
                                          <p:attrName>ppt_y</p:attrName>
                                        </p:attrNameLst>
                                      </p:cBhvr>
                                      <p:rCtr x="9670" y="1435"/>
                                    </p:animMotion>
                                  </p:childTnLst>
                                </p:cTn>
                              </p:par>
                              <p:par>
                                <p:cTn id="55" presetID="49" presetClass="path" presetSubtype="0" accel="50000" decel="50000" fill="hold" nodeType="withEffect">
                                  <p:stCondLst>
                                    <p:cond delay="0"/>
                                  </p:stCondLst>
                                  <p:childTnLst>
                                    <p:animMotion origin="layout" path="M 5E-6 -3.7037E-7 L 0.18855 0.0287 " pathEditMode="relative" rAng="0" ptsTypes="AA">
                                      <p:cBhvr>
                                        <p:cTn id="56" dur="1000" fill="hold"/>
                                        <p:tgtEl>
                                          <p:spTgt spid="5"/>
                                        </p:tgtEl>
                                        <p:attrNameLst>
                                          <p:attrName>ppt_x</p:attrName>
                                          <p:attrName>ppt_y</p:attrName>
                                        </p:attrNameLst>
                                      </p:cBhvr>
                                      <p:rCtr x="9427" y="1435"/>
                                    </p:animMotion>
                                  </p:childTnLst>
                                </p:cTn>
                              </p:par>
                            </p:childTnLst>
                          </p:cTn>
                        </p:par>
                      </p:childTnLst>
                    </p:cTn>
                  </p:par>
                  <p:par>
                    <p:cTn id="57" fill="hold">
                      <p:stCondLst>
                        <p:cond delay="indefinite"/>
                      </p:stCondLst>
                      <p:childTnLst>
                        <p:par>
                          <p:cTn id="58" fill="hold">
                            <p:stCondLst>
                              <p:cond delay="0"/>
                            </p:stCondLst>
                            <p:childTnLst>
                              <p:par>
                                <p:cTn id="59" presetID="6" presetClass="emph" presetSubtype="0" fill="hold" nodeType="clickEffect">
                                  <p:stCondLst>
                                    <p:cond delay="0"/>
                                  </p:stCondLst>
                                  <p:childTnLst>
                                    <p:animScale>
                                      <p:cBhvr>
                                        <p:cTn id="60" dur="1000" fill="hold"/>
                                        <p:tgtEl>
                                          <p:spTgt spid="9"/>
                                        </p:tgtEl>
                                      </p:cBhvr>
                                      <p:by x="150000" y="150000"/>
                                    </p:animScale>
                                  </p:childTnLst>
                                </p:cTn>
                              </p:par>
                              <p:par>
                                <p:cTn id="61" presetID="49" presetClass="path" presetSubtype="0" accel="50000" decel="50000" fill="hold" nodeType="withEffect">
                                  <p:stCondLst>
                                    <p:cond delay="0"/>
                                  </p:stCondLst>
                                  <p:childTnLst>
                                    <p:animMotion origin="layout" path="M 0.1934 0.02871 L 0.18368 -0.04051 " pathEditMode="relative" rAng="0" ptsTypes="AA">
                                      <p:cBhvr>
                                        <p:cTn id="62" dur="1000" fill="hold"/>
                                        <p:tgtEl>
                                          <p:spTgt spid="10"/>
                                        </p:tgtEl>
                                        <p:attrNameLst>
                                          <p:attrName>ppt_x</p:attrName>
                                          <p:attrName>ppt_y</p:attrName>
                                        </p:attrNameLst>
                                      </p:cBhvr>
                                      <p:rCtr x="-486" y="-3472"/>
                                    </p:animMotion>
                                  </p:childTnLst>
                                </p:cTn>
                              </p:par>
                              <p:par>
                                <p:cTn id="63" presetID="49" presetClass="path" presetSubtype="0" accel="50000" decel="50000" fill="hold" nodeType="withEffect">
                                  <p:stCondLst>
                                    <p:cond delay="0"/>
                                  </p:stCondLst>
                                  <p:childTnLst>
                                    <p:animMotion origin="layout" path="M 0.18855 0.0287 L 0.21337 0.12153 " pathEditMode="relative" rAng="0" ptsTypes="AA">
                                      <p:cBhvr>
                                        <p:cTn id="64" dur="1000" fill="hold"/>
                                        <p:tgtEl>
                                          <p:spTgt spid="5"/>
                                        </p:tgtEl>
                                        <p:attrNameLst>
                                          <p:attrName>ppt_x</p:attrName>
                                          <p:attrName>ppt_y</p:attrName>
                                        </p:attrNameLst>
                                      </p:cBhvr>
                                      <p:rCtr x="1233" y="46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5636" y="126058"/>
            <a:ext cx="8042276" cy="773894"/>
          </a:xfrm>
        </p:spPr>
        <p:txBody>
          <a:bodyPr/>
          <a:lstStyle/>
          <a:p>
            <a:r>
              <a:rPr lang="de-DE" sz="2400" dirty="0">
                <a:solidFill>
                  <a:schemeClr val="tx2">
                    <a:lumMod val="50000"/>
                    <a:lumOff val="50000"/>
                  </a:schemeClr>
                </a:solidFill>
              </a:rPr>
              <a:t>Das Bairische – Gemeinsamkeiten und Unterschiede</a:t>
            </a:r>
          </a:p>
        </p:txBody>
      </p:sp>
      <p:sp>
        <p:nvSpPr>
          <p:cNvPr id="3" name="Inhaltsplatzhalter 2"/>
          <p:cNvSpPr>
            <a:spLocks noGrp="1"/>
          </p:cNvSpPr>
          <p:nvPr>
            <p:ph idx="1"/>
          </p:nvPr>
        </p:nvSpPr>
        <p:spPr>
          <a:xfrm>
            <a:off x="296726" y="1314995"/>
            <a:ext cx="8655686" cy="5434148"/>
          </a:xfrm>
        </p:spPr>
        <p:txBody>
          <a:bodyPr>
            <a:normAutofit fontScale="47500" lnSpcReduction="20000"/>
          </a:bodyPr>
          <a:lstStyle/>
          <a:p>
            <a:pPr marL="0" indent="0">
              <a:buNone/>
            </a:pPr>
            <a:r>
              <a:rPr lang="de-DE" sz="3400" b="1" u="sng" dirty="0"/>
              <a:t>Standardsprache: Der große Frosch und der Esel ohne </a:t>
            </a:r>
            <a:r>
              <a:rPr lang="de-DE" sz="3400" b="1" u="sng" dirty="0" smtClean="0"/>
              <a:t>Kette</a:t>
            </a:r>
            <a:r>
              <a:rPr lang="de-DE" sz="3400" dirty="0"/>
              <a:t> </a:t>
            </a:r>
          </a:p>
          <a:p>
            <a:pPr marL="0" indent="0">
              <a:buNone/>
            </a:pPr>
            <a:r>
              <a:rPr lang="de-DE" sz="3400" dirty="0"/>
              <a:t>Um dreiviertel Drei in der Nacht hüpft ein großer Frosch aus dem roten Haus in ein Loch im tiefen Schnee neben einem schwarzen Stein bei der Straße. Beim Nachbarn drüben kommt ein junger Esel ohne Kette aus dem Schuppen mit viel Holz, weil er den Frosch hört. Er stellt seine Ohren auf und bläst die Backen immer mehr auf. Er kann nicht schlafen, denn er würde sich heute gerne eine neue Freundin suchen und anschauen. Der Frosch weiß das, und da ist er neugierig</a:t>
            </a:r>
            <a:r>
              <a:rPr lang="de-DE" sz="3400" dirty="0" smtClean="0"/>
              <a:t>.</a:t>
            </a:r>
            <a:r>
              <a:rPr lang="de-DE" sz="3400" b="1" dirty="0"/>
              <a:t> </a:t>
            </a:r>
            <a:endParaRPr lang="de-DE" sz="3400" dirty="0"/>
          </a:p>
          <a:p>
            <a:pPr marL="0" indent="0">
              <a:buNone/>
            </a:pPr>
            <a:r>
              <a:rPr lang="de-DE" sz="3400" b="1" u="sng" dirty="0" err="1" smtClean="0"/>
              <a:t>Muschenried</a:t>
            </a:r>
            <a:r>
              <a:rPr lang="de-DE" sz="3400" b="1" u="sng" dirty="0" smtClean="0"/>
              <a:t> (Schulregion Oberviechtach): </a:t>
            </a:r>
            <a:r>
              <a:rPr lang="de-DE" sz="3400" b="1" u="sng" dirty="0"/>
              <a:t>Der </a:t>
            </a:r>
            <a:r>
              <a:rPr lang="de-DE" sz="3400" b="1" u="sng" dirty="0" err="1"/>
              <a:t>grausse</a:t>
            </a:r>
            <a:r>
              <a:rPr lang="de-DE" sz="3400" b="1" u="sng" dirty="0"/>
              <a:t> </a:t>
            </a:r>
            <a:r>
              <a:rPr lang="de-DE" sz="3400" b="1" u="sng" dirty="0" err="1"/>
              <a:t>Froosch</a:t>
            </a:r>
            <a:r>
              <a:rPr lang="de-DE" sz="3400" b="1" u="sng" dirty="0"/>
              <a:t> und der </a:t>
            </a:r>
            <a:r>
              <a:rPr lang="de-DE" sz="3400" b="1" u="sng" dirty="0" err="1"/>
              <a:t>Esl</a:t>
            </a:r>
            <a:r>
              <a:rPr lang="de-DE" sz="3400" b="1" u="sng" dirty="0"/>
              <a:t> </a:t>
            </a:r>
            <a:r>
              <a:rPr lang="de-DE" sz="3400" b="1" u="sng" dirty="0" err="1"/>
              <a:t>one</a:t>
            </a:r>
            <a:r>
              <a:rPr lang="de-DE" sz="3400" b="1" u="sng" dirty="0"/>
              <a:t> Ken</a:t>
            </a:r>
            <a:r>
              <a:rPr lang="de-DE" sz="3400" b="1" dirty="0"/>
              <a:t> </a:t>
            </a:r>
            <a:endParaRPr lang="de-DE" sz="3400" b="1" dirty="0" smtClean="0"/>
          </a:p>
          <a:p>
            <a:pPr marL="0" indent="0">
              <a:buNone/>
            </a:pPr>
            <a:r>
              <a:rPr lang="de-DE" sz="3400" dirty="0" smtClean="0"/>
              <a:t>Um </a:t>
            </a:r>
            <a:r>
              <a:rPr lang="de-DE" sz="3400" dirty="0" err="1"/>
              <a:t>drävirdl</a:t>
            </a:r>
            <a:r>
              <a:rPr lang="de-DE" sz="3400" dirty="0"/>
              <a:t> </a:t>
            </a:r>
            <a:r>
              <a:rPr lang="de-DE" sz="3400" dirty="0" err="1"/>
              <a:t>Drä</a:t>
            </a:r>
            <a:r>
              <a:rPr lang="de-DE" sz="3400" dirty="0"/>
              <a:t> in der </a:t>
            </a:r>
            <a:r>
              <a:rPr lang="de-DE" sz="3400" dirty="0" err="1"/>
              <a:t>Nachd</a:t>
            </a:r>
            <a:r>
              <a:rPr lang="de-DE" sz="3400" dirty="0"/>
              <a:t> hupft ã </a:t>
            </a:r>
            <a:r>
              <a:rPr lang="de-DE" sz="3400" dirty="0" err="1"/>
              <a:t>grausser</a:t>
            </a:r>
            <a:r>
              <a:rPr lang="de-DE" sz="3400" dirty="0"/>
              <a:t> </a:t>
            </a:r>
            <a:r>
              <a:rPr lang="de-DE" sz="3400" dirty="0" err="1"/>
              <a:t>Froosch</a:t>
            </a:r>
            <a:r>
              <a:rPr lang="de-DE" sz="3400" dirty="0"/>
              <a:t> </a:t>
            </a:r>
            <a:r>
              <a:rPr lang="de-DE" sz="3400" dirty="0" err="1"/>
              <a:t>àsm</a:t>
            </a:r>
            <a:r>
              <a:rPr lang="de-DE" sz="3400" dirty="0"/>
              <a:t> </a:t>
            </a:r>
            <a:r>
              <a:rPr lang="de-DE" sz="3400" dirty="0" err="1"/>
              <a:t>raudn</a:t>
            </a:r>
            <a:r>
              <a:rPr lang="de-DE" sz="3400" dirty="0"/>
              <a:t> </a:t>
            </a:r>
            <a:r>
              <a:rPr lang="de-DE" sz="3400" dirty="0" err="1"/>
              <a:t>Hàs</a:t>
            </a:r>
            <a:r>
              <a:rPr lang="de-DE" sz="3400" dirty="0"/>
              <a:t> in ã </a:t>
            </a:r>
            <a:r>
              <a:rPr lang="de-DE" sz="3400" dirty="0" err="1"/>
              <a:t>Looch</a:t>
            </a:r>
            <a:r>
              <a:rPr lang="de-DE" sz="3400" dirty="0"/>
              <a:t> im </a:t>
            </a:r>
            <a:r>
              <a:rPr lang="de-DE" sz="3400" dirty="0" err="1"/>
              <a:t>dejftn</a:t>
            </a:r>
            <a:r>
              <a:rPr lang="de-DE" sz="3400" dirty="0"/>
              <a:t> </a:t>
            </a:r>
            <a:r>
              <a:rPr lang="de-DE" sz="3400" dirty="0" err="1" smtClean="0"/>
              <a:t>Schnai</a:t>
            </a:r>
            <a:r>
              <a:rPr lang="de-DE" sz="3400" dirty="0" smtClean="0"/>
              <a:t> </a:t>
            </a:r>
            <a:r>
              <a:rPr lang="de-DE" sz="3400" dirty="0" err="1"/>
              <a:t>newa</a:t>
            </a:r>
            <a:r>
              <a:rPr lang="de-DE" sz="3400" dirty="0"/>
              <a:t> </a:t>
            </a:r>
            <a:r>
              <a:rPr lang="de-DE" sz="3400" dirty="0" err="1"/>
              <a:t>ãn</a:t>
            </a:r>
            <a:r>
              <a:rPr lang="de-DE" sz="3400" dirty="0"/>
              <a:t> </a:t>
            </a:r>
            <a:r>
              <a:rPr lang="de-DE" sz="3400" dirty="0" err="1"/>
              <a:t>schwoatzn</a:t>
            </a:r>
            <a:r>
              <a:rPr lang="de-DE" sz="3400" dirty="0"/>
              <a:t> Stoi </a:t>
            </a:r>
            <a:r>
              <a:rPr lang="de-DE" sz="3400" dirty="0" err="1"/>
              <a:t>vo</a:t>
            </a:r>
            <a:r>
              <a:rPr lang="de-DE" sz="3400" dirty="0"/>
              <a:t> der Strass. Vom Nachbarn </a:t>
            </a:r>
            <a:r>
              <a:rPr lang="de-DE" sz="3400" dirty="0" err="1"/>
              <a:t>echert</a:t>
            </a:r>
            <a:r>
              <a:rPr lang="de-DE" sz="3400" dirty="0"/>
              <a:t> </a:t>
            </a:r>
            <a:r>
              <a:rPr lang="de-DE" sz="3400" dirty="0" err="1"/>
              <a:t>kimmt</a:t>
            </a:r>
            <a:r>
              <a:rPr lang="de-DE" sz="3400" dirty="0"/>
              <a:t> ã </a:t>
            </a:r>
            <a:r>
              <a:rPr lang="de-DE" sz="3400" dirty="0" err="1"/>
              <a:t>gunger</a:t>
            </a:r>
            <a:r>
              <a:rPr lang="de-DE" sz="3400" dirty="0"/>
              <a:t> </a:t>
            </a:r>
            <a:r>
              <a:rPr lang="de-DE" sz="3400" dirty="0" err="1"/>
              <a:t>Esl</a:t>
            </a:r>
            <a:r>
              <a:rPr lang="de-DE" sz="3400" dirty="0"/>
              <a:t> </a:t>
            </a:r>
            <a:r>
              <a:rPr lang="de-DE" sz="3400" dirty="0" err="1"/>
              <a:t>one</a:t>
            </a:r>
            <a:r>
              <a:rPr lang="de-DE" sz="3400" dirty="0"/>
              <a:t> Ken </a:t>
            </a:r>
            <a:r>
              <a:rPr lang="de-DE" sz="3400" dirty="0" err="1"/>
              <a:t>às</a:t>
            </a:r>
            <a:r>
              <a:rPr lang="de-DE" sz="3400" dirty="0"/>
              <a:t> der </a:t>
            </a:r>
            <a:r>
              <a:rPr lang="de-DE" sz="3400" dirty="0" err="1"/>
              <a:t>Schupfa</a:t>
            </a:r>
            <a:r>
              <a:rPr lang="de-DE" sz="3400" dirty="0"/>
              <a:t> </a:t>
            </a:r>
            <a:r>
              <a:rPr lang="de-DE" sz="3400" dirty="0" err="1"/>
              <a:t>mid</a:t>
            </a:r>
            <a:r>
              <a:rPr lang="de-DE" sz="3400" dirty="0"/>
              <a:t> </a:t>
            </a:r>
            <a:r>
              <a:rPr lang="de-DE" sz="3400" dirty="0" err="1"/>
              <a:t>vül</a:t>
            </a:r>
            <a:r>
              <a:rPr lang="de-DE" sz="3400" dirty="0"/>
              <a:t> Holz, </a:t>
            </a:r>
            <a:r>
              <a:rPr lang="de-DE" sz="3400" dirty="0" err="1"/>
              <a:t>wàlan</a:t>
            </a:r>
            <a:r>
              <a:rPr lang="de-DE" sz="3400" dirty="0"/>
              <a:t> </a:t>
            </a:r>
            <a:r>
              <a:rPr lang="de-DE" sz="3400" dirty="0" err="1"/>
              <a:t>Froosch</a:t>
            </a:r>
            <a:r>
              <a:rPr lang="de-DE" sz="3400" dirty="0"/>
              <a:t> </a:t>
            </a:r>
            <a:r>
              <a:rPr lang="de-DE" sz="3400" dirty="0" err="1"/>
              <a:t>herd</a:t>
            </a:r>
            <a:r>
              <a:rPr lang="de-DE" sz="3400" dirty="0"/>
              <a:t>. Er </a:t>
            </a:r>
            <a:r>
              <a:rPr lang="de-DE" sz="3400" dirty="0" err="1"/>
              <a:t>stöllt</a:t>
            </a:r>
            <a:r>
              <a:rPr lang="de-DE" sz="3400" dirty="0"/>
              <a:t> </a:t>
            </a:r>
            <a:r>
              <a:rPr lang="de-DE" sz="3400" dirty="0" err="1"/>
              <a:t>sãne</a:t>
            </a:r>
            <a:r>
              <a:rPr lang="de-DE" sz="3400" dirty="0"/>
              <a:t> Luser </a:t>
            </a:r>
            <a:r>
              <a:rPr lang="de-DE" sz="3400" dirty="0" err="1"/>
              <a:t>àf</a:t>
            </a:r>
            <a:r>
              <a:rPr lang="de-DE" sz="3400" dirty="0"/>
              <a:t> und </a:t>
            </a:r>
            <a:r>
              <a:rPr lang="de-DE" sz="3400" dirty="0" err="1"/>
              <a:t>blosd</a:t>
            </a:r>
            <a:r>
              <a:rPr lang="de-DE" sz="3400" dirty="0"/>
              <a:t> </a:t>
            </a:r>
            <a:r>
              <a:rPr lang="de-DE" sz="3400" dirty="0" err="1"/>
              <a:t>Baggan</a:t>
            </a:r>
            <a:r>
              <a:rPr lang="de-DE" sz="3400" dirty="0"/>
              <a:t> immer </a:t>
            </a:r>
            <a:r>
              <a:rPr lang="de-DE" sz="3400" dirty="0" err="1"/>
              <a:t>mera</a:t>
            </a:r>
            <a:r>
              <a:rPr lang="de-DE" sz="3400" dirty="0"/>
              <a:t> </a:t>
            </a:r>
            <a:r>
              <a:rPr lang="de-DE" sz="3400" dirty="0" err="1"/>
              <a:t>àf</a:t>
            </a:r>
            <a:r>
              <a:rPr lang="de-DE" sz="3400" dirty="0"/>
              <a:t>. Er </a:t>
            </a:r>
            <a:r>
              <a:rPr lang="de-DE" sz="3400" dirty="0" err="1"/>
              <a:t>konn</a:t>
            </a:r>
            <a:r>
              <a:rPr lang="de-DE" sz="3400" dirty="0"/>
              <a:t> </a:t>
            </a:r>
            <a:r>
              <a:rPr lang="de-DE" sz="3400" dirty="0" err="1"/>
              <a:t>niad</a:t>
            </a:r>
            <a:r>
              <a:rPr lang="de-DE" sz="3400" dirty="0"/>
              <a:t> </a:t>
            </a:r>
            <a:r>
              <a:rPr lang="de-DE" sz="3400" dirty="0" err="1"/>
              <a:t>schloffa</a:t>
            </a:r>
            <a:r>
              <a:rPr lang="de-DE" sz="3400" dirty="0"/>
              <a:t>, </a:t>
            </a:r>
            <a:r>
              <a:rPr lang="de-DE" sz="3400" dirty="0" err="1" smtClean="0"/>
              <a:t>wàla</a:t>
            </a:r>
            <a:r>
              <a:rPr lang="de-DE" sz="3400" dirty="0" smtClean="0"/>
              <a:t> se </a:t>
            </a:r>
            <a:r>
              <a:rPr lang="de-DE" sz="3400" dirty="0" err="1"/>
              <a:t>hed</a:t>
            </a:r>
            <a:r>
              <a:rPr lang="de-DE" sz="3400" dirty="0"/>
              <a:t> ã </a:t>
            </a:r>
            <a:r>
              <a:rPr lang="de-DE" sz="3400" dirty="0" err="1"/>
              <a:t>näie</a:t>
            </a:r>
            <a:r>
              <a:rPr lang="de-DE" sz="3400" dirty="0"/>
              <a:t> </a:t>
            </a:r>
            <a:r>
              <a:rPr lang="de-DE" sz="3400" dirty="0" err="1"/>
              <a:t>Frẽindin</a:t>
            </a:r>
            <a:r>
              <a:rPr lang="de-DE" sz="3400" dirty="0"/>
              <a:t> </a:t>
            </a:r>
            <a:r>
              <a:rPr lang="de-DE" sz="3400" dirty="0" err="1"/>
              <a:t>soucha</a:t>
            </a:r>
            <a:r>
              <a:rPr lang="de-DE" sz="3400" dirty="0"/>
              <a:t> und </a:t>
            </a:r>
            <a:r>
              <a:rPr lang="de-DE" sz="3400" dirty="0" err="1"/>
              <a:t>oschaua</a:t>
            </a:r>
            <a:r>
              <a:rPr lang="de-DE" sz="3400" dirty="0"/>
              <a:t> </a:t>
            </a:r>
            <a:r>
              <a:rPr lang="de-DE" sz="3400" dirty="0" err="1"/>
              <a:t>miechert</a:t>
            </a:r>
            <a:r>
              <a:rPr lang="de-DE" sz="3400" dirty="0"/>
              <a:t>. Der </a:t>
            </a:r>
            <a:r>
              <a:rPr lang="de-DE" sz="3400" dirty="0" err="1"/>
              <a:t>Froosch</a:t>
            </a:r>
            <a:r>
              <a:rPr lang="de-DE" sz="3400" dirty="0"/>
              <a:t> </a:t>
            </a:r>
            <a:r>
              <a:rPr lang="de-DE" sz="3400" dirty="0" err="1"/>
              <a:t>woas</a:t>
            </a:r>
            <a:r>
              <a:rPr lang="de-DE" sz="3400" dirty="0"/>
              <a:t> des, und da </a:t>
            </a:r>
            <a:r>
              <a:rPr lang="de-DE" sz="3400" dirty="0" err="1" smtClean="0"/>
              <a:t>isa</a:t>
            </a:r>
            <a:r>
              <a:rPr lang="de-DE" sz="3400" dirty="0" smtClean="0"/>
              <a:t> </a:t>
            </a:r>
            <a:r>
              <a:rPr lang="de-DE" sz="3400" dirty="0" err="1" smtClean="0"/>
              <a:t>nägiri</a:t>
            </a:r>
            <a:r>
              <a:rPr lang="de-DE" sz="3400" dirty="0"/>
              <a:t>.</a:t>
            </a:r>
          </a:p>
          <a:p>
            <a:pPr marL="0" indent="0">
              <a:buNone/>
            </a:pPr>
            <a:r>
              <a:rPr lang="de-DE" sz="3400" b="1" u="sng" dirty="0" err="1" smtClean="0"/>
              <a:t>Eslarn</a:t>
            </a:r>
            <a:r>
              <a:rPr lang="de-DE" sz="3400" b="1" u="sng" dirty="0" smtClean="0"/>
              <a:t> (Schulregion Oberviechtach): </a:t>
            </a:r>
            <a:r>
              <a:rPr lang="de-DE" sz="3400" b="1" u="sng" dirty="0"/>
              <a:t>Der </a:t>
            </a:r>
            <a:r>
              <a:rPr lang="de-DE" sz="3400" b="1" u="sng" dirty="0" err="1"/>
              <a:t>graousse</a:t>
            </a:r>
            <a:r>
              <a:rPr lang="de-DE" sz="3400" b="1" u="sng" dirty="0"/>
              <a:t> </a:t>
            </a:r>
            <a:r>
              <a:rPr lang="de-DE" sz="3400" b="1" u="sng" dirty="0" err="1"/>
              <a:t>Fruusch</a:t>
            </a:r>
            <a:r>
              <a:rPr lang="de-DE" sz="3400" b="1" u="sng" dirty="0"/>
              <a:t> und der </a:t>
            </a:r>
            <a:r>
              <a:rPr lang="de-DE" sz="3400" b="1" u="sng" dirty="0" err="1"/>
              <a:t>Esl</a:t>
            </a:r>
            <a:r>
              <a:rPr lang="de-DE" sz="3400" b="1" u="sng" dirty="0"/>
              <a:t> </a:t>
            </a:r>
            <a:r>
              <a:rPr lang="de-DE" sz="3400" b="1" u="sng" dirty="0" err="1"/>
              <a:t>one</a:t>
            </a:r>
            <a:r>
              <a:rPr lang="de-DE" sz="3400" b="1" u="sng" dirty="0"/>
              <a:t> Kien</a:t>
            </a:r>
            <a:r>
              <a:rPr lang="de-DE" sz="3400" b="1" dirty="0"/>
              <a:t> </a:t>
            </a:r>
          </a:p>
          <a:p>
            <a:pPr marL="0" indent="0">
              <a:buNone/>
            </a:pPr>
            <a:r>
              <a:rPr lang="de-DE" sz="3400" dirty="0" smtClean="0"/>
              <a:t>Um </a:t>
            </a:r>
            <a:r>
              <a:rPr lang="de-DE" sz="3400" dirty="0" err="1"/>
              <a:t>dràvejdl</a:t>
            </a:r>
            <a:r>
              <a:rPr lang="de-DE" sz="3400" dirty="0"/>
              <a:t> </a:t>
            </a:r>
            <a:r>
              <a:rPr lang="de-DE" sz="3400" dirty="0" err="1"/>
              <a:t>Drà</a:t>
            </a:r>
            <a:r>
              <a:rPr lang="de-DE" sz="3400" dirty="0"/>
              <a:t> in der </a:t>
            </a:r>
            <a:r>
              <a:rPr lang="de-DE" sz="3400" dirty="0" err="1"/>
              <a:t>Nachd</a:t>
            </a:r>
            <a:r>
              <a:rPr lang="de-DE" sz="3400" dirty="0"/>
              <a:t> hupft ã </a:t>
            </a:r>
            <a:r>
              <a:rPr lang="de-DE" sz="3400" dirty="0" err="1"/>
              <a:t>graousser</a:t>
            </a:r>
            <a:r>
              <a:rPr lang="de-DE" sz="3400" dirty="0"/>
              <a:t> </a:t>
            </a:r>
            <a:r>
              <a:rPr lang="de-DE" sz="3400" dirty="0" err="1"/>
              <a:t>Fruusch</a:t>
            </a:r>
            <a:r>
              <a:rPr lang="de-DE" sz="3400" dirty="0"/>
              <a:t> </a:t>
            </a:r>
            <a:r>
              <a:rPr lang="de-DE" sz="3400" dirty="0" err="1" smtClean="0"/>
              <a:t>àsm</a:t>
            </a:r>
            <a:r>
              <a:rPr lang="de-DE" sz="3400" dirty="0" smtClean="0"/>
              <a:t> </a:t>
            </a:r>
            <a:r>
              <a:rPr lang="de-DE" sz="3400" dirty="0" err="1"/>
              <a:t>raoudn</a:t>
            </a:r>
            <a:r>
              <a:rPr lang="de-DE" sz="3400" dirty="0"/>
              <a:t> Haus in ã </a:t>
            </a:r>
            <a:r>
              <a:rPr lang="de-DE" sz="3400" dirty="0" err="1"/>
              <a:t>Luuch</a:t>
            </a:r>
            <a:r>
              <a:rPr lang="de-DE" sz="3400" dirty="0"/>
              <a:t> in </a:t>
            </a:r>
            <a:r>
              <a:rPr lang="de-DE" sz="3400" dirty="0" err="1"/>
              <a:t>dejftn</a:t>
            </a:r>
            <a:r>
              <a:rPr lang="de-DE" sz="3400" dirty="0"/>
              <a:t> </a:t>
            </a:r>
            <a:r>
              <a:rPr lang="de-DE" sz="3400" dirty="0" err="1"/>
              <a:t>Schnäi</a:t>
            </a:r>
            <a:r>
              <a:rPr lang="de-DE" sz="3400" dirty="0"/>
              <a:t> </a:t>
            </a:r>
            <a:r>
              <a:rPr lang="de-DE" sz="3400" dirty="0" err="1"/>
              <a:t>newa</a:t>
            </a:r>
            <a:r>
              <a:rPr lang="de-DE" sz="3400" dirty="0"/>
              <a:t> </a:t>
            </a:r>
            <a:r>
              <a:rPr lang="de-DE" sz="3400" dirty="0" err="1"/>
              <a:t>ãn</a:t>
            </a:r>
            <a:r>
              <a:rPr lang="de-DE" sz="3400" dirty="0"/>
              <a:t> </a:t>
            </a:r>
            <a:r>
              <a:rPr lang="de-DE" sz="3400" dirty="0" err="1"/>
              <a:t>schwoatzn</a:t>
            </a:r>
            <a:r>
              <a:rPr lang="de-DE" sz="3400" dirty="0"/>
              <a:t> </a:t>
            </a:r>
            <a:r>
              <a:rPr lang="de-DE" sz="3400" dirty="0" err="1"/>
              <a:t>Stᾶ</a:t>
            </a:r>
            <a:r>
              <a:rPr lang="de-DE" sz="3400" dirty="0"/>
              <a:t> </a:t>
            </a:r>
            <a:r>
              <a:rPr lang="de-DE" sz="3400" dirty="0" err="1"/>
              <a:t>newa</a:t>
            </a:r>
            <a:r>
              <a:rPr lang="de-DE" sz="3400" dirty="0"/>
              <a:t> der </a:t>
            </a:r>
            <a:r>
              <a:rPr lang="de-DE" sz="3400" dirty="0" err="1"/>
              <a:t>Straouss</a:t>
            </a:r>
            <a:r>
              <a:rPr lang="de-DE" sz="3400" dirty="0"/>
              <a:t>. </a:t>
            </a:r>
            <a:r>
              <a:rPr lang="de-DE" sz="3400" dirty="0" err="1"/>
              <a:t>Vm</a:t>
            </a:r>
            <a:r>
              <a:rPr lang="de-DE" sz="3400" dirty="0"/>
              <a:t> </a:t>
            </a:r>
            <a:r>
              <a:rPr lang="de-DE" sz="3400" dirty="0" err="1"/>
              <a:t>Nachbern</a:t>
            </a:r>
            <a:r>
              <a:rPr lang="de-DE" sz="3400" dirty="0"/>
              <a:t> </a:t>
            </a:r>
            <a:r>
              <a:rPr lang="de-DE" sz="3400" dirty="0" err="1"/>
              <a:t>driwan</a:t>
            </a:r>
            <a:r>
              <a:rPr lang="de-DE" sz="3400" dirty="0"/>
              <a:t> </a:t>
            </a:r>
            <a:r>
              <a:rPr lang="de-DE" sz="3400" dirty="0" err="1"/>
              <a:t>kummt</a:t>
            </a:r>
            <a:r>
              <a:rPr lang="de-DE" sz="3400" dirty="0"/>
              <a:t> ã junger </a:t>
            </a:r>
            <a:r>
              <a:rPr lang="de-DE" sz="3400" dirty="0" err="1"/>
              <a:t>Esl</a:t>
            </a:r>
            <a:r>
              <a:rPr lang="de-DE" sz="3400" dirty="0"/>
              <a:t> </a:t>
            </a:r>
            <a:r>
              <a:rPr lang="de-DE" sz="3400" dirty="0" err="1"/>
              <a:t>one</a:t>
            </a:r>
            <a:r>
              <a:rPr lang="de-DE" sz="3400" dirty="0"/>
              <a:t> Kien </a:t>
            </a:r>
            <a:r>
              <a:rPr lang="de-DE" sz="3400" dirty="0" err="1"/>
              <a:t>às</a:t>
            </a:r>
            <a:r>
              <a:rPr lang="de-DE" sz="3400" dirty="0"/>
              <a:t> der </a:t>
            </a:r>
            <a:r>
              <a:rPr lang="de-DE" sz="3400" dirty="0" err="1"/>
              <a:t>Schupfa</a:t>
            </a:r>
            <a:r>
              <a:rPr lang="de-DE" sz="3400" dirty="0"/>
              <a:t> mit </a:t>
            </a:r>
            <a:r>
              <a:rPr lang="de-DE" sz="3400" dirty="0" err="1"/>
              <a:t>vül</a:t>
            </a:r>
            <a:r>
              <a:rPr lang="de-DE" sz="3400" dirty="0"/>
              <a:t> </a:t>
            </a:r>
            <a:r>
              <a:rPr lang="de-DE" sz="3400" dirty="0" err="1"/>
              <a:t>Hulz</a:t>
            </a:r>
            <a:r>
              <a:rPr lang="de-DE" sz="3400" dirty="0"/>
              <a:t>, </a:t>
            </a:r>
            <a:r>
              <a:rPr lang="de-DE" sz="3400" dirty="0" err="1" smtClean="0"/>
              <a:t>wàla‘n</a:t>
            </a:r>
            <a:r>
              <a:rPr lang="de-DE" sz="3400" dirty="0" smtClean="0"/>
              <a:t> </a:t>
            </a:r>
            <a:r>
              <a:rPr lang="de-DE" sz="3400" dirty="0" err="1"/>
              <a:t>Fruusch</a:t>
            </a:r>
            <a:r>
              <a:rPr lang="de-DE" sz="3400" dirty="0"/>
              <a:t> </a:t>
            </a:r>
            <a:r>
              <a:rPr lang="de-DE" sz="3400" dirty="0" err="1"/>
              <a:t>häiert</a:t>
            </a:r>
            <a:r>
              <a:rPr lang="de-DE" sz="3400" dirty="0"/>
              <a:t>. Er </a:t>
            </a:r>
            <a:r>
              <a:rPr lang="de-DE" sz="3400" dirty="0" err="1"/>
              <a:t>stöllt</a:t>
            </a:r>
            <a:r>
              <a:rPr lang="de-DE" sz="3400" dirty="0"/>
              <a:t> </a:t>
            </a:r>
            <a:r>
              <a:rPr lang="de-DE" sz="3400" dirty="0" err="1"/>
              <a:t>sẽi</a:t>
            </a:r>
            <a:r>
              <a:rPr lang="de-DE" sz="3400" dirty="0"/>
              <a:t> </a:t>
            </a:r>
            <a:r>
              <a:rPr lang="de-DE" sz="3400" dirty="0" err="1"/>
              <a:t>Aouawàschl</a:t>
            </a:r>
            <a:r>
              <a:rPr lang="de-DE" sz="3400" dirty="0"/>
              <a:t> </a:t>
            </a:r>
            <a:r>
              <a:rPr lang="de-DE" sz="3400" dirty="0" err="1"/>
              <a:t>àf</a:t>
            </a:r>
            <a:r>
              <a:rPr lang="de-DE" sz="3400" dirty="0"/>
              <a:t> und </a:t>
            </a:r>
            <a:r>
              <a:rPr lang="de-DE" sz="3400" dirty="0" err="1"/>
              <a:t>blaousd</a:t>
            </a:r>
            <a:r>
              <a:rPr lang="de-DE" sz="3400" dirty="0"/>
              <a:t> </a:t>
            </a:r>
            <a:r>
              <a:rPr lang="de-DE" sz="3400" dirty="0" err="1"/>
              <a:t>Bagga</a:t>
            </a:r>
            <a:r>
              <a:rPr lang="de-DE" sz="3400" dirty="0"/>
              <a:t> </a:t>
            </a:r>
            <a:r>
              <a:rPr lang="de-DE" sz="3400" dirty="0" err="1"/>
              <a:t>allawàl</a:t>
            </a:r>
            <a:r>
              <a:rPr lang="de-DE" sz="3400" dirty="0"/>
              <a:t> </a:t>
            </a:r>
            <a:r>
              <a:rPr lang="de-DE" sz="3400" dirty="0" err="1"/>
              <a:t>mäiana</a:t>
            </a:r>
            <a:r>
              <a:rPr lang="de-DE" sz="3400" dirty="0"/>
              <a:t> </a:t>
            </a:r>
            <a:r>
              <a:rPr lang="de-DE" sz="3400" dirty="0" err="1"/>
              <a:t>àf</a:t>
            </a:r>
            <a:r>
              <a:rPr lang="de-DE" sz="3400" dirty="0"/>
              <a:t>. Er kann </a:t>
            </a:r>
            <a:r>
              <a:rPr lang="de-DE" sz="3400" dirty="0" err="1"/>
              <a:t>niad</a:t>
            </a:r>
            <a:r>
              <a:rPr lang="de-DE" sz="3400" dirty="0"/>
              <a:t> </a:t>
            </a:r>
            <a:r>
              <a:rPr lang="de-DE" sz="3400" dirty="0" err="1"/>
              <a:t>schlaouffm</a:t>
            </a:r>
            <a:r>
              <a:rPr lang="de-DE" sz="3400" dirty="0"/>
              <a:t>, </a:t>
            </a:r>
            <a:r>
              <a:rPr lang="de-DE" sz="3400" dirty="0" err="1" smtClean="0"/>
              <a:t>wàla</a:t>
            </a:r>
            <a:r>
              <a:rPr lang="de-DE" sz="3400" dirty="0" smtClean="0"/>
              <a:t> se </a:t>
            </a:r>
            <a:r>
              <a:rPr lang="de-DE" sz="3400" dirty="0" err="1"/>
              <a:t>hẽind</a:t>
            </a:r>
            <a:r>
              <a:rPr lang="de-DE" sz="3400" dirty="0"/>
              <a:t> gern ã </a:t>
            </a:r>
            <a:r>
              <a:rPr lang="de-DE" sz="3400" dirty="0" err="1"/>
              <a:t>naie</a:t>
            </a:r>
            <a:r>
              <a:rPr lang="de-DE" sz="3400" dirty="0"/>
              <a:t> </a:t>
            </a:r>
            <a:r>
              <a:rPr lang="de-DE" sz="3400" dirty="0" err="1"/>
              <a:t>Frẽindin</a:t>
            </a:r>
            <a:r>
              <a:rPr lang="de-DE" sz="3400" dirty="0"/>
              <a:t> </a:t>
            </a:r>
            <a:r>
              <a:rPr lang="de-DE" sz="3400" dirty="0" err="1"/>
              <a:t>souchn</a:t>
            </a:r>
            <a:r>
              <a:rPr lang="de-DE" sz="3400" dirty="0"/>
              <a:t> und </a:t>
            </a:r>
            <a:r>
              <a:rPr lang="de-DE" sz="3400" dirty="0" err="1"/>
              <a:t>ᾶschaua</a:t>
            </a:r>
            <a:r>
              <a:rPr lang="de-DE" sz="3400" dirty="0"/>
              <a:t> </a:t>
            </a:r>
            <a:r>
              <a:rPr lang="de-DE" sz="3400" dirty="0" err="1"/>
              <a:t>dàdert</a:t>
            </a:r>
            <a:r>
              <a:rPr lang="de-DE" sz="3400" dirty="0"/>
              <a:t>. Der </a:t>
            </a:r>
            <a:r>
              <a:rPr lang="de-DE" sz="3400" dirty="0" err="1"/>
              <a:t>Fruusch</a:t>
            </a:r>
            <a:r>
              <a:rPr lang="de-DE" sz="3400" dirty="0"/>
              <a:t> </a:t>
            </a:r>
            <a:r>
              <a:rPr lang="de-DE" sz="3400" dirty="0" err="1"/>
              <a:t>woiss</a:t>
            </a:r>
            <a:r>
              <a:rPr lang="de-DE" sz="3400" dirty="0"/>
              <a:t> des, und </a:t>
            </a:r>
            <a:r>
              <a:rPr lang="de-DE" sz="3400" dirty="0" err="1"/>
              <a:t>daou</a:t>
            </a:r>
            <a:r>
              <a:rPr lang="de-DE" sz="3400" dirty="0"/>
              <a:t> </a:t>
            </a:r>
            <a:r>
              <a:rPr lang="de-DE" sz="3400" dirty="0" err="1" smtClean="0"/>
              <a:t>isa</a:t>
            </a:r>
            <a:r>
              <a:rPr lang="de-DE" sz="3400" dirty="0" smtClean="0"/>
              <a:t> </a:t>
            </a:r>
            <a:r>
              <a:rPr lang="de-DE" sz="3400" dirty="0" err="1" smtClean="0"/>
              <a:t>naigire</a:t>
            </a:r>
            <a:r>
              <a:rPr lang="de-DE" sz="3400" dirty="0"/>
              <a:t>.</a:t>
            </a:r>
          </a:p>
          <a:p>
            <a:pPr marL="0" indent="0">
              <a:buNone/>
            </a:pPr>
            <a:endParaRPr lang="de-DE" dirty="0"/>
          </a:p>
        </p:txBody>
      </p:sp>
      <p:pic>
        <p:nvPicPr>
          <p:cNvPr id="4" name="Grafik 3"/>
          <p:cNvPicPr>
            <a:picLocks noChangeAspect="1"/>
          </p:cNvPicPr>
          <p:nvPr/>
        </p:nvPicPr>
        <p:blipFill>
          <a:blip r:embed="rId2" cstate="print"/>
          <a:stretch>
            <a:fillRect/>
          </a:stretch>
        </p:blipFill>
        <p:spPr>
          <a:xfrm>
            <a:off x="6975383" y="268188"/>
            <a:ext cx="2133785" cy="835224"/>
          </a:xfrm>
          <a:prstGeom prst="rect">
            <a:avLst/>
          </a:prstGeom>
        </p:spPr>
      </p:pic>
    </p:spTree>
    <p:extLst>
      <p:ext uri="{BB962C8B-B14F-4D97-AF65-F5344CB8AC3E}">
        <p14:creationId xmlns:p14="http://schemas.microsoft.com/office/powerpoint/2010/main" val="1891756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12235" y="0"/>
            <a:ext cx="6735059" cy="888176"/>
          </a:xfrm>
        </p:spPr>
        <p:txBody>
          <a:bodyPr/>
          <a:lstStyle/>
          <a:p>
            <a:r>
              <a:rPr lang="de-DE" sz="2800" dirty="0" smtClean="0"/>
              <a:t>Gemeinsamkeiten des Bairischen 1</a:t>
            </a:r>
            <a:endParaRPr lang="de-DE" sz="2800"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63164035"/>
              </p:ext>
            </p:extLst>
          </p:nvPr>
        </p:nvGraphicFramePr>
        <p:xfrm>
          <a:off x="2490654" y="1838479"/>
          <a:ext cx="4387079" cy="4131382"/>
        </p:xfrm>
        <a:graphic>
          <a:graphicData uri="http://schemas.openxmlformats.org/drawingml/2006/table">
            <a:tbl>
              <a:tblPr firstRow="1" firstCol="1" bandRow="1" bandCol="1">
                <a:tableStyleId>{5C22544A-7EE6-4342-B048-85BDC9FD1C3A}</a:tableStyleId>
              </a:tblPr>
              <a:tblGrid>
                <a:gridCol w="2090056"/>
                <a:gridCol w="2297023"/>
              </a:tblGrid>
              <a:tr h="131859">
                <a:tc>
                  <a:txBody>
                    <a:bodyPr/>
                    <a:lstStyle/>
                    <a:p>
                      <a:pPr algn="ctr">
                        <a:lnSpc>
                          <a:spcPct val="150000"/>
                        </a:lnSpc>
                        <a:spcAft>
                          <a:spcPts val="0"/>
                        </a:spcAft>
                      </a:pPr>
                      <a:endParaRPr lang="de-DE" sz="800" dirty="0" smtClean="0">
                        <a:effectLst/>
                      </a:endParaRPr>
                    </a:p>
                    <a:p>
                      <a:pPr algn="ctr">
                        <a:lnSpc>
                          <a:spcPct val="150000"/>
                        </a:lnSpc>
                        <a:spcAft>
                          <a:spcPts val="0"/>
                        </a:spcAft>
                      </a:pPr>
                      <a:r>
                        <a:rPr lang="de-DE" sz="1600" dirty="0" smtClean="0">
                          <a:effectLst/>
                        </a:rPr>
                        <a:t>Aspekt</a:t>
                      </a:r>
                    </a:p>
                    <a:p>
                      <a:pPr algn="ctr">
                        <a:lnSpc>
                          <a:spcPct val="150000"/>
                        </a:lnSpc>
                        <a:spcAft>
                          <a:spcPts val="0"/>
                        </a:spcAft>
                      </a:pPr>
                      <a:endParaRPr lang="de-DE" sz="800" dirty="0">
                        <a:effectLst/>
                        <a:latin typeface="Times New Roman" panose="02020603050405020304" pitchFamily="18" charset="0"/>
                        <a:ea typeface="SimSun" panose="02010600030101010101" pitchFamily="2" charset="-122"/>
                      </a:endParaRPr>
                    </a:p>
                  </a:txBody>
                  <a:tcPr marL="32965" marR="32965" marT="0" marB="0"/>
                </a:tc>
                <a:tc>
                  <a:txBody>
                    <a:bodyPr/>
                    <a:lstStyle/>
                    <a:p>
                      <a:pPr algn="ctr">
                        <a:lnSpc>
                          <a:spcPct val="150000"/>
                        </a:lnSpc>
                        <a:spcAft>
                          <a:spcPts val="0"/>
                        </a:spcAft>
                      </a:pPr>
                      <a:endParaRPr lang="de-DE" sz="800" dirty="0" smtClean="0">
                        <a:effectLst/>
                      </a:endParaRPr>
                    </a:p>
                    <a:p>
                      <a:pPr algn="ctr">
                        <a:lnSpc>
                          <a:spcPct val="150000"/>
                        </a:lnSpc>
                        <a:spcAft>
                          <a:spcPts val="0"/>
                        </a:spcAft>
                      </a:pPr>
                      <a:r>
                        <a:rPr lang="de-DE" sz="1600" dirty="0" smtClean="0">
                          <a:effectLst/>
                        </a:rPr>
                        <a:t>Wortbeispiele</a:t>
                      </a:r>
                      <a:endParaRPr lang="de-DE" sz="1600" dirty="0">
                        <a:effectLst/>
                        <a:latin typeface="Times New Roman" panose="02020603050405020304" pitchFamily="18" charset="0"/>
                        <a:ea typeface="SimSun" panose="02010600030101010101" pitchFamily="2" charset="-122"/>
                      </a:endParaRPr>
                    </a:p>
                  </a:txBody>
                  <a:tcPr marL="32965" marR="32965" marT="0" marB="0"/>
                </a:tc>
              </a:tr>
              <a:tr h="175812">
                <a:tc rowSpan="2">
                  <a:txBody>
                    <a:bodyPr/>
                    <a:lstStyle/>
                    <a:p>
                      <a:pPr>
                        <a:spcAft>
                          <a:spcPts val="0"/>
                        </a:spcAft>
                      </a:pPr>
                      <a:r>
                        <a:rPr lang="de-DE" sz="1600">
                          <a:effectLst/>
                        </a:rPr>
                        <a:t>a-Laut</a:t>
                      </a:r>
                      <a:endParaRPr lang="de-DE" sz="1600">
                        <a:effectLst/>
                        <a:latin typeface="Times New Roman" panose="02020603050405020304" pitchFamily="18" charset="0"/>
                        <a:ea typeface="SimSun" panose="02010600030101010101" pitchFamily="2" charset="-122"/>
                      </a:endParaRPr>
                    </a:p>
                  </a:txBody>
                  <a:tcPr marL="32965" marR="32965" marT="0" marB="0"/>
                </a:tc>
                <a:tc>
                  <a:txBody>
                    <a:bodyPr/>
                    <a:lstStyle/>
                    <a:p>
                      <a:pPr>
                        <a:spcAft>
                          <a:spcPts val="0"/>
                        </a:spcAft>
                      </a:pPr>
                      <a:r>
                        <a:rPr lang="de-DE" sz="1600" dirty="0" err="1" smtClean="0">
                          <a:effectLst/>
                        </a:rPr>
                        <a:t>Schdad</a:t>
                      </a:r>
                      <a:r>
                        <a:rPr lang="de-DE" sz="1600" dirty="0" smtClean="0">
                          <a:effectLst/>
                        </a:rPr>
                        <a:t> </a:t>
                      </a:r>
                      <a:r>
                        <a:rPr lang="de-DE" sz="1600" dirty="0">
                          <a:effectLst/>
                        </a:rPr>
                        <a:t>(= Staat)</a:t>
                      </a:r>
                      <a:endParaRPr lang="de-DE" sz="1600" dirty="0">
                        <a:effectLst/>
                        <a:latin typeface="Times New Roman" panose="02020603050405020304" pitchFamily="18" charset="0"/>
                        <a:ea typeface="SimSun" panose="02010600030101010101" pitchFamily="2" charset="-122"/>
                      </a:endParaRPr>
                    </a:p>
                  </a:txBody>
                  <a:tcPr marL="32965" marR="32965" marT="0" marB="0"/>
                </a:tc>
              </a:tr>
              <a:tr h="290902">
                <a:tc vMerge="1">
                  <a:txBody>
                    <a:bodyPr/>
                    <a:lstStyle/>
                    <a:p>
                      <a:endParaRPr lang="de-DE"/>
                    </a:p>
                  </a:txBody>
                  <a:tcPr/>
                </a:tc>
                <a:tc>
                  <a:txBody>
                    <a:bodyPr/>
                    <a:lstStyle/>
                    <a:p>
                      <a:pPr>
                        <a:spcAft>
                          <a:spcPts val="0"/>
                        </a:spcAft>
                      </a:pPr>
                      <a:r>
                        <a:rPr lang="de-DE" sz="1600" dirty="0" err="1" smtClean="0">
                          <a:effectLst/>
                        </a:rPr>
                        <a:t>schdàd</a:t>
                      </a:r>
                      <a:r>
                        <a:rPr lang="de-DE" sz="1600" dirty="0" smtClean="0">
                          <a:effectLst/>
                        </a:rPr>
                        <a:t> </a:t>
                      </a:r>
                      <a:r>
                        <a:rPr lang="de-DE" sz="1600" dirty="0">
                          <a:effectLst/>
                        </a:rPr>
                        <a:t>( = still)</a:t>
                      </a:r>
                      <a:endParaRPr lang="de-DE" sz="1600" dirty="0">
                        <a:effectLst/>
                        <a:latin typeface="Times New Roman" panose="02020603050405020304" pitchFamily="18" charset="0"/>
                        <a:ea typeface="SimSun" panose="02010600030101010101" pitchFamily="2" charset="-122"/>
                      </a:endParaRPr>
                    </a:p>
                  </a:txBody>
                  <a:tcPr marL="32965" marR="32965" marT="0" marB="0"/>
                </a:tc>
              </a:tr>
              <a:tr h="1280160">
                <a:tc>
                  <a:txBody>
                    <a:bodyPr/>
                    <a:lstStyle/>
                    <a:p>
                      <a:pPr>
                        <a:spcAft>
                          <a:spcPts val="0"/>
                        </a:spcAft>
                      </a:pPr>
                      <a:r>
                        <a:rPr lang="de-DE" sz="1600" dirty="0" smtClean="0">
                          <a:effectLst/>
                        </a:rPr>
                        <a:t>Zwielaute</a:t>
                      </a:r>
                      <a:endParaRPr lang="de-DE" sz="1600" dirty="0">
                        <a:effectLst/>
                        <a:latin typeface="Times New Roman" panose="02020603050405020304" pitchFamily="18" charset="0"/>
                        <a:ea typeface="SimSun" panose="02010600030101010101" pitchFamily="2" charset="-122"/>
                      </a:endParaRPr>
                    </a:p>
                  </a:txBody>
                  <a:tcPr marL="32965" marR="32965" marT="0" marB="0"/>
                </a:tc>
                <a:tc>
                  <a:txBody>
                    <a:bodyPr/>
                    <a:lstStyle/>
                    <a:p>
                      <a:pPr>
                        <a:spcAft>
                          <a:spcPts val="0"/>
                        </a:spcAft>
                      </a:pPr>
                      <a:r>
                        <a:rPr lang="de-DE" sz="1600" dirty="0" err="1">
                          <a:effectLst/>
                        </a:rPr>
                        <a:t>raoud</a:t>
                      </a:r>
                      <a:r>
                        <a:rPr lang="de-DE" sz="1600" dirty="0">
                          <a:effectLst/>
                        </a:rPr>
                        <a:t> (= rot)</a:t>
                      </a:r>
                    </a:p>
                    <a:p>
                      <a:pPr>
                        <a:spcAft>
                          <a:spcPts val="0"/>
                        </a:spcAft>
                      </a:pPr>
                      <a:r>
                        <a:rPr lang="de-DE" sz="1600" dirty="0">
                          <a:effectLst/>
                        </a:rPr>
                        <a:t>Haus</a:t>
                      </a:r>
                    </a:p>
                    <a:p>
                      <a:pPr>
                        <a:spcAft>
                          <a:spcPts val="0"/>
                        </a:spcAft>
                      </a:pPr>
                      <a:r>
                        <a:rPr lang="de-DE" sz="1600" dirty="0" err="1">
                          <a:effectLst/>
                        </a:rPr>
                        <a:t>Haiser</a:t>
                      </a:r>
                      <a:r>
                        <a:rPr lang="de-DE" sz="1600" dirty="0">
                          <a:effectLst/>
                        </a:rPr>
                        <a:t> (= Häuser)</a:t>
                      </a:r>
                    </a:p>
                    <a:p>
                      <a:pPr>
                        <a:spcAft>
                          <a:spcPts val="0"/>
                        </a:spcAft>
                      </a:pPr>
                      <a:r>
                        <a:rPr lang="de-DE" sz="1600" dirty="0" err="1">
                          <a:effectLst/>
                        </a:rPr>
                        <a:t>broad</a:t>
                      </a:r>
                      <a:r>
                        <a:rPr lang="de-DE" sz="1600" dirty="0">
                          <a:effectLst/>
                        </a:rPr>
                        <a:t> (= breit)</a:t>
                      </a:r>
                    </a:p>
                    <a:p>
                      <a:pPr>
                        <a:spcAft>
                          <a:spcPts val="0"/>
                        </a:spcAft>
                      </a:pPr>
                      <a:r>
                        <a:rPr lang="de-DE" sz="1600" dirty="0" err="1" smtClean="0">
                          <a:effectLst/>
                        </a:rPr>
                        <a:t>hean</a:t>
                      </a:r>
                      <a:r>
                        <a:rPr lang="de-DE" sz="1600" dirty="0" smtClean="0">
                          <a:effectLst/>
                        </a:rPr>
                        <a:t> </a:t>
                      </a:r>
                      <a:r>
                        <a:rPr lang="de-DE" sz="1600" dirty="0">
                          <a:effectLst/>
                        </a:rPr>
                        <a:t>(= hören)</a:t>
                      </a:r>
                      <a:endParaRPr lang="de-DE" sz="1600" dirty="0">
                        <a:effectLst/>
                        <a:latin typeface="Times New Roman" panose="02020603050405020304" pitchFamily="18" charset="0"/>
                        <a:ea typeface="SimSun" panose="02010600030101010101" pitchFamily="2" charset="-122"/>
                      </a:endParaRPr>
                    </a:p>
                  </a:txBody>
                  <a:tcPr marL="32965" marR="32965" marT="0" marB="0"/>
                </a:tc>
              </a:tr>
              <a:tr h="787291">
                <a:tc>
                  <a:txBody>
                    <a:bodyPr/>
                    <a:lstStyle/>
                    <a:p>
                      <a:pPr>
                        <a:spcAft>
                          <a:spcPts val="0"/>
                        </a:spcAft>
                      </a:pPr>
                      <a:r>
                        <a:rPr lang="de-DE" sz="1600" dirty="0" err="1">
                          <a:effectLst/>
                        </a:rPr>
                        <a:t>Einsilberdehnung</a:t>
                      </a:r>
                      <a:r>
                        <a:rPr lang="de-DE" sz="1600" dirty="0">
                          <a:effectLst/>
                        </a:rPr>
                        <a:t> </a:t>
                      </a:r>
                    </a:p>
                  </a:txBody>
                  <a:tcPr marL="32965" marR="32965" marT="0" marB="0"/>
                </a:tc>
                <a:tc>
                  <a:txBody>
                    <a:bodyPr/>
                    <a:lstStyle/>
                    <a:p>
                      <a:pPr>
                        <a:spcAft>
                          <a:spcPts val="0"/>
                        </a:spcAft>
                      </a:pPr>
                      <a:r>
                        <a:rPr lang="de-DE" sz="1600" dirty="0" err="1">
                          <a:effectLst/>
                        </a:rPr>
                        <a:t>Froosch</a:t>
                      </a:r>
                      <a:r>
                        <a:rPr lang="de-DE" sz="1600" dirty="0">
                          <a:effectLst/>
                        </a:rPr>
                        <a:t> (= Frosch)</a:t>
                      </a:r>
                    </a:p>
                    <a:p>
                      <a:pPr>
                        <a:spcAft>
                          <a:spcPts val="0"/>
                        </a:spcAft>
                      </a:pPr>
                      <a:r>
                        <a:rPr lang="de-DE" sz="1600" dirty="0" err="1">
                          <a:effectLst/>
                        </a:rPr>
                        <a:t>Diesch</a:t>
                      </a:r>
                      <a:r>
                        <a:rPr lang="de-DE" sz="1600" dirty="0">
                          <a:effectLst/>
                        </a:rPr>
                        <a:t> (= Tisch)</a:t>
                      </a:r>
                    </a:p>
                    <a:p>
                      <a:pPr>
                        <a:spcAft>
                          <a:spcPts val="0"/>
                        </a:spcAft>
                      </a:pPr>
                      <a:r>
                        <a:rPr lang="de-DE" sz="1600" dirty="0" err="1">
                          <a:effectLst/>
                        </a:rPr>
                        <a:t>Dreg</a:t>
                      </a:r>
                      <a:r>
                        <a:rPr lang="de-DE" sz="1600" dirty="0">
                          <a:effectLst/>
                        </a:rPr>
                        <a:t> (= Dreck</a:t>
                      </a:r>
                      <a:r>
                        <a:rPr lang="de-DE" sz="1600" dirty="0" smtClean="0">
                          <a:effectLst/>
                        </a:rPr>
                        <a:t>)</a:t>
                      </a:r>
                      <a:r>
                        <a:rPr lang="de-DE" sz="1600" dirty="0">
                          <a:effectLst/>
                        </a:rPr>
                        <a:t> </a:t>
                      </a:r>
                      <a:endParaRPr lang="de-DE" sz="1600" dirty="0">
                        <a:effectLst/>
                        <a:latin typeface="Times New Roman" panose="02020603050405020304" pitchFamily="18" charset="0"/>
                        <a:ea typeface="SimSun" panose="02010600030101010101" pitchFamily="2" charset="-122"/>
                      </a:endParaRPr>
                    </a:p>
                  </a:txBody>
                  <a:tcPr marL="32965" marR="32965" marT="0" marB="0"/>
                </a:tc>
              </a:tr>
              <a:tr h="797669">
                <a:tc>
                  <a:txBody>
                    <a:bodyPr/>
                    <a:lstStyle/>
                    <a:p>
                      <a:pPr>
                        <a:spcAft>
                          <a:spcPts val="0"/>
                        </a:spcAft>
                      </a:pPr>
                      <a:r>
                        <a:rPr lang="de-DE" sz="1600">
                          <a:effectLst/>
                        </a:rPr>
                        <a:t>Entrundung </a:t>
                      </a:r>
                      <a:endParaRPr lang="de-DE" sz="1600">
                        <a:effectLst/>
                        <a:latin typeface="Times New Roman" panose="02020603050405020304" pitchFamily="18" charset="0"/>
                        <a:ea typeface="SimSun" panose="02010600030101010101" pitchFamily="2" charset="-122"/>
                      </a:endParaRPr>
                    </a:p>
                  </a:txBody>
                  <a:tcPr marL="32965" marR="32965" marT="0" marB="0"/>
                </a:tc>
                <a:tc>
                  <a:txBody>
                    <a:bodyPr/>
                    <a:lstStyle/>
                    <a:p>
                      <a:pPr>
                        <a:spcAft>
                          <a:spcPts val="0"/>
                        </a:spcAft>
                      </a:pPr>
                      <a:r>
                        <a:rPr lang="de-DE" sz="1600" dirty="0" err="1" smtClean="0">
                          <a:effectLst/>
                        </a:rPr>
                        <a:t>Kiewl</a:t>
                      </a:r>
                      <a:r>
                        <a:rPr lang="de-DE" sz="1600" dirty="0" smtClean="0">
                          <a:effectLst/>
                        </a:rPr>
                        <a:t> </a:t>
                      </a:r>
                      <a:r>
                        <a:rPr lang="de-DE" sz="1600" dirty="0">
                          <a:effectLst/>
                        </a:rPr>
                        <a:t>(= Kübel)</a:t>
                      </a:r>
                    </a:p>
                    <a:p>
                      <a:pPr>
                        <a:spcAft>
                          <a:spcPts val="0"/>
                        </a:spcAft>
                      </a:pPr>
                      <a:r>
                        <a:rPr lang="de-DE" sz="1600" dirty="0">
                          <a:effectLst/>
                        </a:rPr>
                        <a:t>Bruck (= Brücke)</a:t>
                      </a:r>
                    </a:p>
                    <a:p>
                      <a:pPr>
                        <a:spcAft>
                          <a:spcPts val="0"/>
                        </a:spcAft>
                      </a:pPr>
                      <a:r>
                        <a:rPr lang="de-DE" sz="1600" dirty="0" err="1">
                          <a:effectLst/>
                        </a:rPr>
                        <a:t>Vegl</a:t>
                      </a:r>
                      <a:r>
                        <a:rPr lang="de-DE" sz="1600" dirty="0">
                          <a:effectLst/>
                        </a:rPr>
                        <a:t> (= Vögel)</a:t>
                      </a:r>
                      <a:endParaRPr lang="de-DE" sz="1600" dirty="0">
                        <a:effectLst/>
                        <a:latin typeface="Times New Roman" panose="02020603050405020304" pitchFamily="18" charset="0"/>
                        <a:ea typeface="SimSun" panose="02010600030101010101" pitchFamily="2" charset="-122"/>
                      </a:endParaRPr>
                    </a:p>
                  </a:txBody>
                  <a:tcPr marL="32965" marR="32965" marT="0" marB="0"/>
                </a:tc>
              </a:tr>
            </a:tbl>
          </a:graphicData>
        </a:graphic>
      </p:graphicFrame>
      <p:sp>
        <p:nvSpPr>
          <p:cNvPr id="6" name="Textfeld 5"/>
          <p:cNvSpPr txBox="1"/>
          <p:nvPr/>
        </p:nvSpPr>
        <p:spPr>
          <a:xfrm>
            <a:off x="6966857" y="304800"/>
            <a:ext cx="2116183" cy="748937"/>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2590267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6949440" y="296091"/>
            <a:ext cx="2107474" cy="783772"/>
          </a:xfrm>
          <a:prstGeom prst="rect">
            <a:avLst/>
          </a:prstGeom>
          <a:solidFill>
            <a:schemeClr val="bg1"/>
          </a:solidFill>
        </p:spPr>
        <p:txBody>
          <a:bodyPr wrap="square" rtlCol="0">
            <a:spAutoFit/>
          </a:bodyPr>
          <a:lstStyle/>
          <a:p>
            <a:endParaRPr lang="de-DE" dirty="0"/>
          </a:p>
        </p:txBody>
      </p:sp>
      <p:sp>
        <p:nvSpPr>
          <p:cNvPr id="2" name="Titel 1"/>
          <p:cNvSpPr>
            <a:spLocks noGrp="1"/>
          </p:cNvSpPr>
          <p:nvPr>
            <p:ph type="title"/>
          </p:nvPr>
        </p:nvSpPr>
        <p:spPr>
          <a:xfrm>
            <a:off x="1785486" y="129622"/>
            <a:ext cx="5765241" cy="773894"/>
          </a:xfrm>
        </p:spPr>
        <p:txBody>
          <a:bodyPr/>
          <a:lstStyle/>
          <a:p>
            <a:r>
              <a:rPr lang="de-DE" sz="2800" dirty="0"/>
              <a:t>G</a:t>
            </a:r>
            <a:r>
              <a:rPr lang="de-DE" sz="2800" dirty="0" smtClean="0"/>
              <a:t>emeinsamkeiten des Bairischen 2</a:t>
            </a:r>
            <a:endParaRPr lang="de-DE" sz="2800"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4263407903"/>
              </p:ext>
            </p:extLst>
          </p:nvPr>
        </p:nvGraphicFramePr>
        <p:xfrm>
          <a:off x="1410789" y="1787435"/>
          <a:ext cx="6418217" cy="4134393"/>
        </p:xfrm>
        <a:graphic>
          <a:graphicData uri="http://schemas.openxmlformats.org/drawingml/2006/table">
            <a:tbl>
              <a:tblPr firstRow="1" firstCol="1" bandRow="1" bandCol="1">
                <a:tableStyleId>{5C22544A-7EE6-4342-B048-85BDC9FD1C3A}</a:tableStyleId>
              </a:tblPr>
              <a:tblGrid>
                <a:gridCol w="2307771"/>
                <a:gridCol w="4110446"/>
              </a:tblGrid>
              <a:tr h="372291">
                <a:tc>
                  <a:txBody>
                    <a:bodyPr/>
                    <a:lstStyle/>
                    <a:p>
                      <a:pPr algn="ctr">
                        <a:spcAft>
                          <a:spcPts val="0"/>
                        </a:spcAft>
                      </a:pPr>
                      <a:endParaRPr lang="de-DE" sz="1600" dirty="0" smtClean="0">
                        <a:effectLst/>
                      </a:endParaRPr>
                    </a:p>
                    <a:p>
                      <a:pPr algn="ctr">
                        <a:spcAft>
                          <a:spcPts val="0"/>
                        </a:spcAft>
                      </a:pPr>
                      <a:r>
                        <a:rPr lang="de-DE" sz="1600" dirty="0" smtClean="0">
                          <a:effectLst/>
                        </a:rPr>
                        <a:t>Aspekt </a:t>
                      </a:r>
                      <a:endParaRPr lang="de-DE" sz="1600" dirty="0">
                        <a:effectLst/>
                        <a:latin typeface="Times New Roman" panose="02020603050405020304" pitchFamily="18" charset="0"/>
                        <a:ea typeface="SimSun" panose="02010600030101010101" pitchFamily="2" charset="-122"/>
                      </a:endParaRPr>
                    </a:p>
                  </a:txBody>
                  <a:tcPr marL="46536" marR="46536" marT="0" marB="0"/>
                </a:tc>
                <a:tc>
                  <a:txBody>
                    <a:bodyPr/>
                    <a:lstStyle/>
                    <a:p>
                      <a:pPr algn="ctr">
                        <a:spcAft>
                          <a:spcPts val="0"/>
                        </a:spcAft>
                      </a:pPr>
                      <a:endParaRPr lang="de-DE" sz="1600" dirty="0" smtClean="0">
                        <a:effectLst/>
                        <a:latin typeface="Arial" panose="020B0604020202020204" pitchFamily="34" charset="0"/>
                        <a:ea typeface="SimSun" panose="02010600030101010101" pitchFamily="2" charset="-122"/>
                        <a:cs typeface="Arial" panose="020B0604020202020204" pitchFamily="34" charset="0"/>
                      </a:endParaRPr>
                    </a:p>
                    <a:p>
                      <a:pPr algn="ctr">
                        <a:spcAft>
                          <a:spcPts val="0"/>
                        </a:spcAft>
                      </a:pPr>
                      <a:r>
                        <a:rPr lang="de-DE" sz="1600" dirty="0" smtClean="0">
                          <a:effectLst/>
                          <a:latin typeface="Arial" panose="020B0604020202020204" pitchFamily="34" charset="0"/>
                          <a:ea typeface="SimSun" panose="02010600030101010101" pitchFamily="2" charset="-122"/>
                          <a:cs typeface="Arial" panose="020B0604020202020204" pitchFamily="34" charset="0"/>
                        </a:rPr>
                        <a:t>Wortbeispiele</a:t>
                      </a:r>
                    </a:p>
                    <a:p>
                      <a:pPr algn="ctr">
                        <a:spcAft>
                          <a:spcPts val="0"/>
                        </a:spcAft>
                      </a:pPr>
                      <a:endParaRPr lang="de-DE" sz="1600" dirty="0">
                        <a:effectLst/>
                        <a:latin typeface="Arial" panose="020B0604020202020204" pitchFamily="34" charset="0"/>
                        <a:ea typeface="SimSun" panose="02010600030101010101" pitchFamily="2" charset="-122"/>
                        <a:cs typeface="Arial" panose="020B0604020202020204" pitchFamily="34" charset="0"/>
                      </a:endParaRPr>
                    </a:p>
                  </a:txBody>
                  <a:tcPr marL="46536" marR="46536" marT="0" marB="0"/>
                </a:tc>
              </a:tr>
              <a:tr h="590005">
                <a:tc>
                  <a:txBody>
                    <a:bodyPr/>
                    <a:lstStyle/>
                    <a:p>
                      <a:pPr>
                        <a:spcAft>
                          <a:spcPts val="0"/>
                        </a:spcAft>
                      </a:pPr>
                      <a:r>
                        <a:rPr lang="de-DE" sz="1600" dirty="0">
                          <a:effectLst/>
                        </a:rPr>
                        <a:t>Grammatisches Geschlecht</a:t>
                      </a:r>
                      <a:endParaRPr lang="de-DE" sz="1600" dirty="0">
                        <a:effectLst/>
                        <a:latin typeface="Times New Roman" panose="02020603050405020304" pitchFamily="18" charset="0"/>
                        <a:ea typeface="SimSun" panose="02010600030101010101" pitchFamily="2" charset="-122"/>
                      </a:endParaRPr>
                    </a:p>
                  </a:txBody>
                  <a:tcPr marL="46536" marR="46536" marT="0" marB="0"/>
                </a:tc>
                <a:tc>
                  <a:txBody>
                    <a:bodyPr/>
                    <a:lstStyle/>
                    <a:p>
                      <a:pPr>
                        <a:spcAft>
                          <a:spcPts val="0"/>
                        </a:spcAft>
                      </a:pPr>
                      <a:r>
                        <a:rPr lang="de-DE" sz="1600" dirty="0">
                          <a:effectLst/>
                        </a:rPr>
                        <a:t>der </a:t>
                      </a:r>
                      <a:r>
                        <a:rPr lang="de-DE" sz="1600" dirty="0" err="1">
                          <a:effectLst/>
                        </a:rPr>
                        <a:t>Buder</a:t>
                      </a:r>
                      <a:r>
                        <a:rPr lang="de-DE" sz="1600" dirty="0">
                          <a:effectLst/>
                        </a:rPr>
                        <a:t> </a:t>
                      </a:r>
                      <a:r>
                        <a:rPr lang="de-DE" sz="1600" dirty="0" smtClean="0">
                          <a:effectLst/>
                        </a:rPr>
                        <a:t>(</a:t>
                      </a:r>
                      <a:r>
                        <a:rPr lang="de-DE" sz="1600" dirty="0">
                          <a:effectLst/>
                        </a:rPr>
                        <a:t>die Butter</a:t>
                      </a:r>
                      <a:r>
                        <a:rPr lang="de-DE" sz="1600" dirty="0" smtClean="0">
                          <a:effectLst/>
                        </a:rPr>
                        <a:t>)</a:t>
                      </a:r>
                      <a:endParaRPr lang="de-DE" sz="1600" dirty="0">
                        <a:effectLst/>
                      </a:endParaRPr>
                    </a:p>
                  </a:txBody>
                  <a:tcPr marL="46536" marR="46536" marT="0" marB="0"/>
                </a:tc>
              </a:tr>
              <a:tr h="539931">
                <a:tc>
                  <a:txBody>
                    <a:bodyPr/>
                    <a:lstStyle/>
                    <a:p>
                      <a:pPr>
                        <a:spcAft>
                          <a:spcPts val="0"/>
                        </a:spcAft>
                      </a:pPr>
                      <a:r>
                        <a:rPr lang="de-DE" sz="1600" dirty="0" smtClean="0">
                          <a:effectLst/>
                        </a:rPr>
                        <a:t>Mehrzahl</a:t>
                      </a:r>
                      <a:r>
                        <a:rPr lang="de-DE" sz="1600" baseline="0" dirty="0" smtClean="0">
                          <a:effectLst/>
                        </a:rPr>
                        <a:t> der </a:t>
                      </a:r>
                      <a:r>
                        <a:rPr lang="de-DE" sz="1600" dirty="0" smtClean="0">
                          <a:effectLst/>
                        </a:rPr>
                        <a:t>Tätigkeitswörter</a:t>
                      </a:r>
                      <a:endParaRPr lang="de-DE" sz="1600" dirty="0">
                        <a:effectLst/>
                        <a:latin typeface="Times New Roman" panose="02020603050405020304" pitchFamily="18" charset="0"/>
                        <a:ea typeface="SimSun" panose="02010600030101010101" pitchFamily="2" charset="-122"/>
                      </a:endParaRPr>
                    </a:p>
                  </a:txBody>
                  <a:tcPr marL="46536" marR="46536" marT="0" marB="0"/>
                </a:tc>
                <a:tc>
                  <a:txBody>
                    <a:bodyPr/>
                    <a:lstStyle/>
                    <a:p>
                      <a:pPr>
                        <a:spcAft>
                          <a:spcPts val="0"/>
                        </a:spcAft>
                      </a:pPr>
                      <a:r>
                        <a:rPr lang="de-DE" sz="1600" dirty="0" err="1">
                          <a:effectLst/>
                        </a:rPr>
                        <a:t>ir</a:t>
                      </a:r>
                      <a:r>
                        <a:rPr lang="de-DE" sz="1600" dirty="0">
                          <a:effectLst/>
                        </a:rPr>
                        <a:t> </a:t>
                      </a:r>
                      <a:r>
                        <a:rPr lang="de-DE" sz="1600" dirty="0" err="1">
                          <a:effectLst/>
                        </a:rPr>
                        <a:t>wissts</a:t>
                      </a:r>
                      <a:r>
                        <a:rPr lang="de-DE" sz="1600" dirty="0">
                          <a:effectLst/>
                        </a:rPr>
                        <a:t> </a:t>
                      </a:r>
                      <a:r>
                        <a:rPr lang="de-DE" sz="1600" dirty="0" smtClean="0">
                          <a:effectLst/>
                        </a:rPr>
                        <a:t>(ihr </a:t>
                      </a:r>
                      <a:r>
                        <a:rPr lang="de-DE" sz="1600" dirty="0">
                          <a:effectLst/>
                        </a:rPr>
                        <a:t>wisst)</a:t>
                      </a:r>
                      <a:endParaRPr lang="de-DE" sz="1600" dirty="0">
                        <a:effectLst/>
                        <a:latin typeface="Times New Roman" panose="02020603050405020304" pitchFamily="18" charset="0"/>
                        <a:ea typeface="SimSun" panose="02010600030101010101" pitchFamily="2" charset="-122"/>
                      </a:endParaRPr>
                    </a:p>
                  </a:txBody>
                  <a:tcPr marL="46536" marR="46536" marT="0" marB="0"/>
                </a:tc>
              </a:tr>
              <a:tr h="357051">
                <a:tc>
                  <a:txBody>
                    <a:bodyPr/>
                    <a:lstStyle/>
                    <a:p>
                      <a:pPr>
                        <a:spcAft>
                          <a:spcPts val="0"/>
                        </a:spcAft>
                      </a:pPr>
                      <a:r>
                        <a:rPr lang="de-DE" sz="1600">
                          <a:effectLst/>
                        </a:rPr>
                        <a:t>Verkleinerungsform </a:t>
                      </a:r>
                      <a:endParaRPr lang="de-DE" sz="1600">
                        <a:effectLst/>
                        <a:latin typeface="Times New Roman" panose="02020603050405020304" pitchFamily="18" charset="0"/>
                        <a:ea typeface="SimSun" panose="02010600030101010101" pitchFamily="2" charset="-122"/>
                      </a:endParaRPr>
                    </a:p>
                  </a:txBody>
                  <a:tcPr marL="46536" marR="46536" marT="0" marB="0"/>
                </a:tc>
                <a:tc>
                  <a:txBody>
                    <a:bodyPr/>
                    <a:lstStyle/>
                    <a:p>
                      <a:pPr>
                        <a:spcAft>
                          <a:spcPts val="0"/>
                        </a:spcAft>
                      </a:pPr>
                      <a:r>
                        <a:rPr lang="de-DE" sz="1600" dirty="0" err="1" smtClean="0">
                          <a:effectLst/>
                        </a:rPr>
                        <a:t>Glàsl</a:t>
                      </a:r>
                      <a:r>
                        <a:rPr lang="de-DE" sz="1600" dirty="0" smtClean="0">
                          <a:effectLst/>
                        </a:rPr>
                        <a:t>/</a:t>
                      </a:r>
                      <a:r>
                        <a:rPr lang="de-DE" sz="1600" dirty="0" err="1" smtClean="0">
                          <a:effectLst/>
                        </a:rPr>
                        <a:t>Glàserl</a:t>
                      </a:r>
                      <a:r>
                        <a:rPr lang="de-DE" sz="1600" baseline="0" dirty="0" smtClean="0">
                          <a:effectLst/>
                        </a:rPr>
                        <a:t> </a:t>
                      </a:r>
                      <a:r>
                        <a:rPr lang="de-DE" sz="1600" dirty="0" smtClean="0">
                          <a:effectLst/>
                        </a:rPr>
                        <a:t>(Gläschen</a:t>
                      </a:r>
                      <a:r>
                        <a:rPr lang="de-DE" sz="1600" dirty="0">
                          <a:effectLst/>
                        </a:rPr>
                        <a:t>)</a:t>
                      </a:r>
                      <a:endParaRPr lang="de-DE" sz="1600" dirty="0">
                        <a:effectLst/>
                        <a:latin typeface="Times New Roman" panose="02020603050405020304" pitchFamily="18" charset="0"/>
                        <a:ea typeface="SimSun" panose="02010600030101010101" pitchFamily="2" charset="-122"/>
                      </a:endParaRPr>
                    </a:p>
                  </a:txBody>
                  <a:tcPr marL="46536" marR="46536" marT="0" marB="0"/>
                </a:tc>
              </a:tr>
              <a:tr h="539932">
                <a:tc>
                  <a:txBody>
                    <a:bodyPr/>
                    <a:lstStyle/>
                    <a:p>
                      <a:pPr>
                        <a:spcAft>
                          <a:spcPts val="0"/>
                        </a:spcAft>
                      </a:pPr>
                      <a:r>
                        <a:rPr lang="de-DE" sz="1600" dirty="0" smtClean="0">
                          <a:effectLst/>
                        </a:rPr>
                        <a:t>Vorsilbe </a:t>
                      </a:r>
                      <a:r>
                        <a:rPr lang="de-DE" sz="1600" dirty="0">
                          <a:effectLst/>
                        </a:rPr>
                        <a:t>bei </a:t>
                      </a:r>
                      <a:r>
                        <a:rPr lang="de-DE" sz="1600" dirty="0" smtClean="0">
                          <a:effectLst/>
                        </a:rPr>
                        <a:t>Tätigkeitswörtern</a:t>
                      </a:r>
                      <a:endParaRPr lang="de-DE" sz="1600" dirty="0">
                        <a:effectLst/>
                        <a:latin typeface="Times New Roman" panose="02020603050405020304" pitchFamily="18" charset="0"/>
                        <a:ea typeface="SimSun" panose="02010600030101010101" pitchFamily="2" charset="-122"/>
                      </a:endParaRPr>
                    </a:p>
                  </a:txBody>
                  <a:tcPr marL="46536" marR="46536" marT="0" marB="0"/>
                </a:tc>
                <a:tc>
                  <a:txBody>
                    <a:bodyPr/>
                    <a:lstStyle/>
                    <a:p>
                      <a:pPr>
                        <a:spcAft>
                          <a:spcPts val="0"/>
                        </a:spcAft>
                      </a:pPr>
                      <a:r>
                        <a:rPr lang="de-DE" sz="1600" dirty="0" err="1">
                          <a:effectLst/>
                        </a:rPr>
                        <a:t>derschlong</a:t>
                      </a:r>
                      <a:r>
                        <a:rPr lang="de-DE" sz="1600" dirty="0">
                          <a:effectLst/>
                        </a:rPr>
                        <a:t> </a:t>
                      </a:r>
                      <a:r>
                        <a:rPr lang="de-DE" sz="1600" dirty="0" smtClean="0">
                          <a:effectLst/>
                        </a:rPr>
                        <a:t>(erschlagen</a:t>
                      </a:r>
                      <a:r>
                        <a:rPr lang="de-DE" sz="1600" dirty="0">
                          <a:effectLst/>
                        </a:rPr>
                        <a:t>)</a:t>
                      </a:r>
                      <a:endParaRPr lang="de-DE" sz="1600" dirty="0">
                        <a:effectLst/>
                        <a:latin typeface="Times New Roman" panose="02020603050405020304" pitchFamily="18" charset="0"/>
                        <a:ea typeface="SimSun" panose="02010600030101010101" pitchFamily="2" charset="-122"/>
                      </a:endParaRPr>
                    </a:p>
                  </a:txBody>
                  <a:tcPr marL="46536" marR="46536" marT="0" marB="0"/>
                </a:tc>
              </a:tr>
              <a:tr h="339634">
                <a:tc>
                  <a:txBody>
                    <a:bodyPr/>
                    <a:lstStyle/>
                    <a:p>
                      <a:pPr>
                        <a:spcAft>
                          <a:spcPts val="0"/>
                        </a:spcAft>
                      </a:pPr>
                      <a:r>
                        <a:rPr lang="de-DE" sz="1600">
                          <a:effectLst/>
                        </a:rPr>
                        <a:t>1. Vergangenheit</a:t>
                      </a:r>
                      <a:endParaRPr lang="de-DE" sz="1600">
                        <a:effectLst/>
                        <a:latin typeface="Times New Roman" panose="02020603050405020304" pitchFamily="18" charset="0"/>
                        <a:ea typeface="SimSun" panose="02010600030101010101" pitchFamily="2" charset="-122"/>
                      </a:endParaRPr>
                    </a:p>
                  </a:txBody>
                  <a:tcPr marL="46536" marR="46536" marT="0" marB="0"/>
                </a:tc>
                <a:tc>
                  <a:txBody>
                    <a:bodyPr/>
                    <a:lstStyle/>
                    <a:p>
                      <a:pPr>
                        <a:spcAft>
                          <a:spcPts val="0"/>
                        </a:spcAft>
                      </a:pPr>
                      <a:r>
                        <a:rPr lang="de-DE" sz="1600" dirty="0">
                          <a:effectLst/>
                        </a:rPr>
                        <a:t>Er </a:t>
                      </a:r>
                      <a:r>
                        <a:rPr lang="de-DE" sz="1600" dirty="0" err="1">
                          <a:effectLst/>
                        </a:rPr>
                        <a:t>hod</a:t>
                      </a:r>
                      <a:r>
                        <a:rPr lang="de-DE" sz="1600" dirty="0">
                          <a:effectLst/>
                        </a:rPr>
                        <a:t> </a:t>
                      </a:r>
                      <a:r>
                        <a:rPr lang="de-DE" sz="1600" dirty="0" err="1">
                          <a:effectLst/>
                        </a:rPr>
                        <a:t>gsunga</a:t>
                      </a:r>
                      <a:r>
                        <a:rPr lang="de-DE" sz="1600" dirty="0" smtClean="0">
                          <a:effectLst/>
                        </a:rPr>
                        <a:t>.</a:t>
                      </a:r>
                      <a:r>
                        <a:rPr lang="de-DE" sz="1600" baseline="0" dirty="0" smtClean="0">
                          <a:effectLst/>
                        </a:rPr>
                        <a:t> </a:t>
                      </a:r>
                      <a:r>
                        <a:rPr lang="de-DE" sz="1600" dirty="0" smtClean="0">
                          <a:effectLst/>
                        </a:rPr>
                        <a:t>(</a:t>
                      </a:r>
                      <a:r>
                        <a:rPr lang="de-DE" sz="1600" dirty="0">
                          <a:effectLst/>
                        </a:rPr>
                        <a:t>Er sang</a:t>
                      </a:r>
                      <a:r>
                        <a:rPr lang="de-DE" sz="1600" dirty="0" smtClean="0">
                          <a:effectLst/>
                        </a:rPr>
                        <a:t>.)</a:t>
                      </a:r>
                      <a:endParaRPr lang="de-DE" sz="1600" dirty="0">
                        <a:effectLst/>
                      </a:endParaRPr>
                    </a:p>
                  </a:txBody>
                  <a:tcPr marL="46536" marR="46536" marT="0" marB="0"/>
                </a:tc>
              </a:tr>
              <a:tr h="1036320">
                <a:tc>
                  <a:txBody>
                    <a:bodyPr/>
                    <a:lstStyle/>
                    <a:p>
                      <a:pPr>
                        <a:spcAft>
                          <a:spcPts val="0"/>
                        </a:spcAft>
                      </a:pPr>
                      <a:r>
                        <a:rPr lang="de-DE" sz="1600">
                          <a:effectLst/>
                        </a:rPr>
                        <a:t>Doppelte / mehrfache Verneinung</a:t>
                      </a:r>
                      <a:endParaRPr lang="de-DE" sz="1600">
                        <a:effectLst/>
                        <a:latin typeface="Times New Roman" panose="02020603050405020304" pitchFamily="18" charset="0"/>
                        <a:ea typeface="SimSun" panose="02010600030101010101" pitchFamily="2" charset="-122"/>
                      </a:endParaRPr>
                    </a:p>
                  </a:txBody>
                  <a:tcPr marL="46536" marR="46536" marT="0" marB="0"/>
                </a:tc>
                <a:tc>
                  <a:txBody>
                    <a:bodyPr/>
                    <a:lstStyle/>
                    <a:p>
                      <a:pPr>
                        <a:spcAft>
                          <a:spcPts val="0"/>
                        </a:spcAft>
                      </a:pPr>
                      <a:r>
                        <a:rPr lang="de-DE" sz="1600" dirty="0">
                          <a:effectLst/>
                        </a:rPr>
                        <a:t>In dem Haus </a:t>
                      </a:r>
                      <a:r>
                        <a:rPr lang="de-DE" sz="1600" dirty="0" err="1">
                          <a:effectLst/>
                        </a:rPr>
                        <a:t>hod</a:t>
                      </a:r>
                      <a:r>
                        <a:rPr lang="de-DE" sz="1600" dirty="0">
                          <a:effectLst/>
                        </a:rPr>
                        <a:t> </a:t>
                      </a:r>
                      <a:r>
                        <a:rPr lang="de-DE" sz="1600" dirty="0" err="1">
                          <a:effectLst/>
                        </a:rPr>
                        <a:t>koiner</a:t>
                      </a:r>
                      <a:r>
                        <a:rPr lang="de-DE" sz="1600" dirty="0">
                          <a:effectLst/>
                        </a:rPr>
                        <a:t> nie </a:t>
                      </a:r>
                      <a:r>
                        <a:rPr lang="de-DE" sz="1600" dirty="0" err="1">
                          <a:effectLst/>
                        </a:rPr>
                        <a:t>niad</a:t>
                      </a:r>
                      <a:r>
                        <a:rPr lang="de-DE" sz="1600" dirty="0">
                          <a:effectLst/>
                        </a:rPr>
                        <a:t> </a:t>
                      </a:r>
                      <a:r>
                        <a:rPr lang="de-DE" sz="1600" dirty="0" err="1">
                          <a:effectLst/>
                        </a:rPr>
                        <a:t>koi</a:t>
                      </a:r>
                      <a:r>
                        <a:rPr lang="de-DE" sz="1600" dirty="0">
                          <a:effectLst/>
                        </a:rPr>
                        <a:t> </a:t>
                      </a:r>
                      <a:r>
                        <a:rPr lang="de-DE" sz="1600" dirty="0" err="1">
                          <a:effectLst/>
                        </a:rPr>
                        <a:t>Göld</a:t>
                      </a:r>
                      <a:r>
                        <a:rPr lang="de-DE" sz="1600" dirty="0">
                          <a:effectLst/>
                        </a:rPr>
                        <a:t> </a:t>
                      </a:r>
                      <a:r>
                        <a:rPr lang="de-DE" sz="1600" dirty="0" err="1">
                          <a:effectLst/>
                        </a:rPr>
                        <a:t>niad</a:t>
                      </a:r>
                      <a:r>
                        <a:rPr lang="de-DE" sz="1600" dirty="0">
                          <a:effectLst/>
                        </a:rPr>
                        <a:t> </a:t>
                      </a:r>
                      <a:r>
                        <a:rPr lang="de-DE" sz="1600" dirty="0" err="1">
                          <a:effectLst/>
                        </a:rPr>
                        <a:t>katt</a:t>
                      </a:r>
                      <a:r>
                        <a:rPr lang="de-DE" sz="1600" dirty="0">
                          <a:effectLst/>
                        </a:rPr>
                        <a:t>. (</a:t>
                      </a:r>
                      <a:r>
                        <a:rPr lang="de-DE" sz="1600" dirty="0" smtClean="0">
                          <a:effectLst/>
                        </a:rPr>
                        <a:t>nordbairisch; </a:t>
                      </a:r>
                      <a:r>
                        <a:rPr lang="de-DE" sz="1600" dirty="0" err="1" smtClean="0">
                          <a:effectLst/>
                        </a:rPr>
                        <a:t>katt</a:t>
                      </a:r>
                      <a:r>
                        <a:rPr lang="de-DE" sz="1600" dirty="0" smtClean="0">
                          <a:effectLst/>
                        </a:rPr>
                        <a:t> = gehabt)</a:t>
                      </a:r>
                      <a:endParaRPr lang="de-DE" sz="1600" dirty="0">
                        <a:effectLst/>
                      </a:endParaRPr>
                    </a:p>
                    <a:p>
                      <a:pPr>
                        <a:spcAft>
                          <a:spcPts val="0"/>
                        </a:spcAft>
                      </a:pPr>
                      <a:r>
                        <a:rPr lang="de-DE" sz="1600" dirty="0">
                          <a:effectLst/>
                        </a:rPr>
                        <a:t>Bedeutung: </a:t>
                      </a:r>
                    </a:p>
                    <a:p>
                      <a:pPr>
                        <a:spcAft>
                          <a:spcPts val="0"/>
                        </a:spcAft>
                      </a:pPr>
                      <a:r>
                        <a:rPr lang="de-DE" sz="1600" dirty="0">
                          <a:effectLst/>
                        </a:rPr>
                        <a:t>In dem Haus waren schon immer alle pleite.</a:t>
                      </a:r>
                      <a:endParaRPr lang="de-DE" sz="1600" dirty="0">
                        <a:effectLst/>
                        <a:latin typeface="Times New Roman" panose="02020603050405020304" pitchFamily="18" charset="0"/>
                        <a:ea typeface="SimSun" panose="02010600030101010101" pitchFamily="2" charset="-122"/>
                      </a:endParaRPr>
                    </a:p>
                  </a:txBody>
                  <a:tcPr marL="46536" marR="46536" marT="0" marB="0"/>
                </a:tc>
              </a:tr>
            </a:tbl>
          </a:graphicData>
        </a:graphic>
      </p:graphicFrame>
    </p:spTree>
    <p:extLst>
      <p:ext uri="{BB962C8B-B14F-4D97-AF65-F5344CB8AC3E}">
        <p14:creationId xmlns:p14="http://schemas.microsoft.com/office/powerpoint/2010/main" val="2537362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8182" y="112723"/>
            <a:ext cx="8042276" cy="773894"/>
          </a:xfrm>
        </p:spPr>
        <p:txBody>
          <a:bodyPr/>
          <a:lstStyle/>
          <a:p>
            <a:r>
              <a:rPr lang="de-DE" sz="2800" dirty="0"/>
              <a:t>Unterschiede </a:t>
            </a:r>
            <a:r>
              <a:rPr lang="de-DE" sz="2800" dirty="0" err="1"/>
              <a:t>Oberviechtach</a:t>
            </a:r>
            <a:r>
              <a:rPr lang="de-DE" sz="2800" dirty="0"/>
              <a:t> – Eggenfelden </a:t>
            </a:r>
          </a:p>
        </p:txBody>
      </p:sp>
      <p:sp>
        <p:nvSpPr>
          <p:cNvPr id="7" name="Titel 1"/>
          <p:cNvSpPr txBox="1">
            <a:spLocks/>
          </p:cNvSpPr>
          <p:nvPr/>
        </p:nvSpPr>
        <p:spPr>
          <a:xfrm>
            <a:off x="5143883" y="1212010"/>
            <a:ext cx="1946328" cy="60460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b="1" u="none" kern="1200">
                <a:solidFill>
                  <a:srgbClr val="3F8DE2"/>
                </a:solidFill>
                <a:latin typeface="Calibri"/>
                <a:ea typeface="+mj-ea"/>
                <a:cs typeface="Calibri"/>
              </a:defRPr>
            </a:lvl1pPr>
          </a:lstStyle>
          <a:p>
            <a:pPr algn="l"/>
            <a:r>
              <a:rPr lang="de-DE" sz="2800" b="0" dirty="0" smtClean="0"/>
              <a:t>Lautung 1</a:t>
            </a:r>
            <a:endParaRPr lang="de-DE" sz="2800" b="0" dirty="0"/>
          </a:p>
        </p:txBody>
      </p:sp>
      <p:sp>
        <p:nvSpPr>
          <p:cNvPr id="9" name="Rechteck 8"/>
          <p:cNvSpPr/>
          <p:nvPr/>
        </p:nvSpPr>
        <p:spPr>
          <a:xfrm>
            <a:off x="5230358" y="2736435"/>
            <a:ext cx="3167885" cy="369332"/>
          </a:xfrm>
          <a:prstGeom prst="rect">
            <a:avLst/>
          </a:prstGeom>
        </p:spPr>
        <p:txBody>
          <a:bodyPr wrap="square">
            <a:spAutoFit/>
          </a:bodyPr>
          <a:lstStyle/>
          <a:p>
            <a:r>
              <a:rPr lang="de-DE" i="1" dirty="0" err="1"/>
              <a:t>ej</a:t>
            </a:r>
            <a:r>
              <a:rPr lang="de-DE" dirty="0"/>
              <a:t> (= gestürzter Diphthong) </a:t>
            </a:r>
          </a:p>
        </p:txBody>
      </p:sp>
      <p:sp>
        <p:nvSpPr>
          <p:cNvPr id="10" name="Rechteck 9"/>
          <p:cNvSpPr/>
          <p:nvPr/>
        </p:nvSpPr>
        <p:spPr>
          <a:xfrm>
            <a:off x="5219042" y="3044010"/>
            <a:ext cx="2999539" cy="923330"/>
          </a:xfrm>
          <a:prstGeom prst="rect">
            <a:avLst/>
          </a:prstGeom>
        </p:spPr>
        <p:txBody>
          <a:bodyPr wrap="none">
            <a:spAutoFit/>
          </a:bodyPr>
          <a:lstStyle/>
          <a:p>
            <a:r>
              <a:rPr lang="de-DE" i="1" dirty="0" err="1"/>
              <a:t>ou</a:t>
            </a:r>
            <a:r>
              <a:rPr lang="de-DE" i="1" dirty="0"/>
              <a:t> </a:t>
            </a:r>
            <a:r>
              <a:rPr lang="de-DE" dirty="0"/>
              <a:t>(= gestürzter Diphthong)</a:t>
            </a:r>
          </a:p>
          <a:p>
            <a:r>
              <a:rPr lang="de-DE" i="1" dirty="0"/>
              <a:t>                      </a:t>
            </a:r>
            <a:r>
              <a:rPr lang="de-DE" i="1" dirty="0" err="1"/>
              <a:t>oi</a:t>
            </a:r>
            <a:endParaRPr lang="de-DE" i="1" dirty="0"/>
          </a:p>
          <a:p>
            <a:r>
              <a:rPr lang="de-DE" dirty="0"/>
              <a:t> </a:t>
            </a:r>
          </a:p>
        </p:txBody>
      </p:sp>
      <p:sp>
        <p:nvSpPr>
          <p:cNvPr id="11" name="Rechteck 10"/>
          <p:cNvSpPr/>
          <p:nvPr/>
        </p:nvSpPr>
        <p:spPr>
          <a:xfrm>
            <a:off x="6514417" y="3618284"/>
            <a:ext cx="579173" cy="369332"/>
          </a:xfrm>
          <a:prstGeom prst="rect">
            <a:avLst/>
          </a:prstGeom>
        </p:spPr>
        <p:txBody>
          <a:bodyPr wrap="square">
            <a:spAutoFit/>
          </a:bodyPr>
          <a:lstStyle/>
          <a:p>
            <a:r>
              <a:rPr lang="de-DE" i="1" dirty="0" err="1"/>
              <a:t>aou</a:t>
            </a:r>
            <a:r>
              <a:rPr lang="de-DE" dirty="0"/>
              <a:t> </a:t>
            </a:r>
          </a:p>
        </p:txBody>
      </p:sp>
      <p:sp>
        <p:nvSpPr>
          <p:cNvPr id="12" name="Rechteck 11"/>
          <p:cNvSpPr/>
          <p:nvPr/>
        </p:nvSpPr>
        <p:spPr>
          <a:xfrm>
            <a:off x="6610596" y="3920136"/>
            <a:ext cx="386813" cy="923330"/>
          </a:xfrm>
          <a:prstGeom prst="rect">
            <a:avLst/>
          </a:prstGeom>
        </p:spPr>
        <p:txBody>
          <a:bodyPr wrap="square">
            <a:spAutoFit/>
          </a:bodyPr>
          <a:lstStyle/>
          <a:p>
            <a:r>
              <a:rPr lang="de-DE" i="1" dirty="0" err="1"/>
              <a:t>äi</a:t>
            </a:r>
            <a:endParaRPr lang="de-DE" i="1" dirty="0"/>
          </a:p>
          <a:p>
            <a:endParaRPr lang="de-DE" i="1" dirty="0"/>
          </a:p>
          <a:p>
            <a:r>
              <a:rPr lang="de-DE" dirty="0"/>
              <a:t> </a:t>
            </a:r>
          </a:p>
        </p:txBody>
      </p:sp>
      <p:sp>
        <p:nvSpPr>
          <p:cNvPr id="13" name="Rechteck 12"/>
          <p:cNvSpPr/>
          <p:nvPr/>
        </p:nvSpPr>
        <p:spPr>
          <a:xfrm>
            <a:off x="8485193" y="2736435"/>
            <a:ext cx="382117" cy="369332"/>
          </a:xfrm>
          <a:prstGeom prst="rect">
            <a:avLst/>
          </a:prstGeom>
        </p:spPr>
        <p:txBody>
          <a:bodyPr wrap="none">
            <a:spAutoFit/>
          </a:bodyPr>
          <a:lstStyle/>
          <a:p>
            <a:r>
              <a:rPr lang="de-DE" i="1" dirty="0" err="1"/>
              <a:t>ia</a:t>
            </a:r>
            <a:endParaRPr lang="de-DE" dirty="0"/>
          </a:p>
        </p:txBody>
      </p:sp>
      <p:sp>
        <p:nvSpPr>
          <p:cNvPr id="14" name="Rechteck 13"/>
          <p:cNvSpPr/>
          <p:nvPr/>
        </p:nvSpPr>
        <p:spPr>
          <a:xfrm>
            <a:off x="8451078" y="3040272"/>
            <a:ext cx="446926" cy="646331"/>
          </a:xfrm>
          <a:prstGeom prst="rect">
            <a:avLst/>
          </a:prstGeom>
        </p:spPr>
        <p:txBody>
          <a:bodyPr wrap="square">
            <a:spAutoFit/>
          </a:bodyPr>
          <a:lstStyle/>
          <a:p>
            <a:r>
              <a:rPr lang="de-DE" i="1" dirty="0" err="1"/>
              <a:t>ua</a:t>
            </a:r>
            <a:endParaRPr lang="de-DE" i="1" dirty="0"/>
          </a:p>
          <a:p>
            <a:r>
              <a:rPr lang="de-DE" i="1" dirty="0" err="1"/>
              <a:t>oa</a:t>
            </a:r>
            <a:endParaRPr lang="de-DE" i="1" dirty="0"/>
          </a:p>
        </p:txBody>
      </p:sp>
      <p:sp>
        <p:nvSpPr>
          <p:cNvPr id="15" name="Rechteck 14"/>
          <p:cNvSpPr/>
          <p:nvPr/>
        </p:nvSpPr>
        <p:spPr>
          <a:xfrm>
            <a:off x="8527199" y="3616296"/>
            <a:ext cx="319562" cy="369332"/>
          </a:xfrm>
          <a:prstGeom prst="rect">
            <a:avLst/>
          </a:prstGeom>
        </p:spPr>
        <p:txBody>
          <a:bodyPr wrap="none">
            <a:spAutoFit/>
          </a:bodyPr>
          <a:lstStyle/>
          <a:p>
            <a:r>
              <a:rPr lang="de-DE" i="1" dirty="0"/>
              <a:t>o</a:t>
            </a:r>
            <a:endParaRPr lang="de-DE" dirty="0"/>
          </a:p>
        </p:txBody>
      </p:sp>
      <p:sp>
        <p:nvSpPr>
          <p:cNvPr id="16" name="Rechteck 15"/>
          <p:cNvSpPr/>
          <p:nvPr/>
        </p:nvSpPr>
        <p:spPr>
          <a:xfrm>
            <a:off x="8535502" y="3882781"/>
            <a:ext cx="300601" cy="369332"/>
          </a:xfrm>
          <a:prstGeom prst="rect">
            <a:avLst/>
          </a:prstGeom>
        </p:spPr>
        <p:txBody>
          <a:bodyPr wrap="square">
            <a:spAutoFit/>
          </a:bodyPr>
          <a:lstStyle/>
          <a:p>
            <a:r>
              <a:rPr lang="de-DE" i="1" dirty="0" err="1"/>
              <a:t>e</a:t>
            </a:r>
            <a:endParaRPr lang="de-DE" dirty="0"/>
          </a:p>
        </p:txBody>
      </p:sp>
      <p:pic>
        <p:nvPicPr>
          <p:cNvPr id="3" name="Bild 2" descr="Dialekt Projekt Kuh.png"/>
          <p:cNvPicPr>
            <a:picLocks noChangeAspect="1"/>
          </p:cNvPicPr>
          <p:nvPr/>
        </p:nvPicPr>
        <p:blipFill>
          <a:blip r:embed="rId3" cstate="email">
            <a:extLst>
              <a:ext uri="{BEBA8EAE-BF5A-486C-A8C5-ECC9F3942E4B}">
                <a14:imgProps xmlns:a14="http://schemas.microsoft.com/office/drawing/2010/main">
                  <a14:imgLayer r:embed="rId4">
                    <a14:imgEffect>
                      <a14:backgroundRemoval t="9545" b="98249" l="5159" r="95000"/>
                    </a14:imgEffect>
                    <a14:imgEffect>
                      <a14:sharpenSoften amount="46000"/>
                    </a14:imgEffect>
                    <a14:imgEffect>
                      <a14:saturation sat="239000"/>
                    </a14:imgEffect>
                    <a14:imgEffect>
                      <a14:brightnessContrast contrast="39000"/>
                    </a14:imgEffect>
                  </a14:imgLayer>
                </a14:imgProps>
              </a:ext>
              <a:ext uri="{28A0092B-C50C-407E-A947-70E740481C1C}">
                <a14:useLocalDpi xmlns:a14="http://schemas.microsoft.com/office/drawing/2010/main" val="0"/>
              </a:ext>
            </a:extLst>
          </a:blip>
          <a:stretch>
            <a:fillRect/>
          </a:stretch>
        </p:blipFill>
        <p:spPr>
          <a:xfrm rot="16200000">
            <a:off x="-724032" y="1010263"/>
            <a:ext cx="6072639" cy="5503550"/>
          </a:xfrm>
          <a:prstGeom prst="rect">
            <a:avLst/>
          </a:prstGeom>
        </p:spPr>
      </p:pic>
      <p:cxnSp>
        <p:nvCxnSpPr>
          <p:cNvPr id="8" name="Gerade Verbindung 7"/>
          <p:cNvCxnSpPr/>
          <p:nvPr/>
        </p:nvCxnSpPr>
        <p:spPr>
          <a:xfrm>
            <a:off x="8494552" y="2629007"/>
            <a:ext cx="1" cy="1799998"/>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pic>
        <p:nvPicPr>
          <p:cNvPr id="25" name="Bild 24"/>
          <p:cNvPicPr>
            <a:picLocks noChangeAspect="1"/>
          </p:cNvPicPr>
          <p:nvPr/>
        </p:nvPicPr>
        <p:blipFill>
          <a:blip r:embed="rId5" cstate="print"/>
          <a:stretch>
            <a:fillRect/>
          </a:stretch>
        </p:blipFill>
        <p:spPr>
          <a:xfrm>
            <a:off x="6455271" y="1960821"/>
            <a:ext cx="591742" cy="628726"/>
          </a:xfrm>
          <a:prstGeom prst="rect">
            <a:avLst/>
          </a:prstGeom>
        </p:spPr>
      </p:pic>
      <p:pic>
        <p:nvPicPr>
          <p:cNvPr id="26" name="Bild 25"/>
          <p:cNvPicPr>
            <a:picLocks noChangeAspect="1"/>
          </p:cNvPicPr>
          <p:nvPr/>
        </p:nvPicPr>
        <p:blipFill>
          <a:blip r:embed="rId6" cstate="print"/>
          <a:stretch>
            <a:fillRect/>
          </a:stretch>
        </p:blipFill>
        <p:spPr>
          <a:xfrm>
            <a:off x="8498266" y="2056071"/>
            <a:ext cx="438213" cy="478905"/>
          </a:xfrm>
          <a:prstGeom prst="rect">
            <a:avLst/>
          </a:prstGeom>
        </p:spPr>
      </p:pic>
      <p:sp>
        <p:nvSpPr>
          <p:cNvPr id="27" name="Textfeld 26"/>
          <p:cNvSpPr txBox="1"/>
          <p:nvPr/>
        </p:nvSpPr>
        <p:spPr>
          <a:xfrm>
            <a:off x="167282" y="6476560"/>
            <a:ext cx="3199885" cy="369332"/>
          </a:xfrm>
          <a:prstGeom prst="rect">
            <a:avLst/>
          </a:prstGeom>
          <a:noFill/>
        </p:spPr>
        <p:txBody>
          <a:bodyPr wrap="square" rtlCol="0">
            <a:spAutoFit/>
          </a:bodyPr>
          <a:lstStyle/>
          <a:p>
            <a:r>
              <a:rPr lang="de-DE" dirty="0"/>
              <a:t>Karte: Kuh</a:t>
            </a:r>
          </a:p>
        </p:txBody>
      </p:sp>
      <p:grpSp>
        <p:nvGrpSpPr>
          <p:cNvPr id="28" name="Gruppierung 27"/>
          <p:cNvGrpSpPr/>
          <p:nvPr/>
        </p:nvGrpSpPr>
        <p:grpSpPr>
          <a:xfrm>
            <a:off x="3416340" y="2148991"/>
            <a:ext cx="524129" cy="556269"/>
            <a:chOff x="5476875" y="4609555"/>
            <a:chExt cx="524129" cy="556269"/>
          </a:xfrm>
        </p:grpSpPr>
        <p:sp>
          <p:nvSpPr>
            <p:cNvPr id="29" name="Abgerundete rechteckige Legende 28"/>
            <p:cNvSpPr/>
            <p:nvPr/>
          </p:nvSpPr>
          <p:spPr>
            <a:xfrm>
              <a:off x="5476875" y="4626074"/>
              <a:ext cx="524129" cy="539750"/>
            </a:xfrm>
            <a:prstGeom prst="wedgeRoundRectCallout">
              <a:avLst>
                <a:gd name="adj1" fmla="val -50520"/>
                <a:gd name="adj2" fmla="val 97917"/>
                <a:gd name="adj3" fmla="val 16667"/>
              </a:avLst>
            </a:prstGeom>
            <a:solidFill>
              <a:srgbClr val="169B0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0" name="Bild 29" descr="WappenOvi2.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476875" y="4609555"/>
              <a:ext cx="524129" cy="556269"/>
            </a:xfrm>
            <a:prstGeom prst="rect">
              <a:avLst/>
            </a:prstGeom>
          </p:spPr>
        </p:pic>
      </p:grpSp>
      <p:grpSp>
        <p:nvGrpSpPr>
          <p:cNvPr id="31" name="Gruppierung 30"/>
          <p:cNvGrpSpPr/>
          <p:nvPr/>
        </p:nvGrpSpPr>
        <p:grpSpPr>
          <a:xfrm>
            <a:off x="3702639" y="3762038"/>
            <a:ext cx="524129" cy="539750"/>
            <a:chOff x="8095996" y="4778474"/>
            <a:chExt cx="524129" cy="539750"/>
          </a:xfrm>
        </p:grpSpPr>
        <p:sp>
          <p:nvSpPr>
            <p:cNvPr id="32" name="Abgerundete rechteckige Legende 31"/>
            <p:cNvSpPr/>
            <p:nvPr/>
          </p:nvSpPr>
          <p:spPr>
            <a:xfrm>
              <a:off x="8095996" y="4778474"/>
              <a:ext cx="524129" cy="539750"/>
            </a:xfrm>
            <a:prstGeom prst="wedgeRoundRectCallout">
              <a:avLst>
                <a:gd name="adj1" fmla="val -50520"/>
                <a:gd name="adj2" fmla="val 97917"/>
                <a:gd name="adj3" fmla="val 16667"/>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3" name="Bild 32"/>
            <p:cNvPicPr>
              <a:picLocks noChangeAspect="1"/>
            </p:cNvPicPr>
            <p:nvPr/>
          </p:nvPicPr>
          <p:blipFill>
            <a:blip r:embed="rId8" cstate="print"/>
            <a:stretch>
              <a:fillRect/>
            </a:stretch>
          </p:blipFill>
          <p:spPr>
            <a:xfrm>
              <a:off x="8186313" y="4857850"/>
              <a:ext cx="354437" cy="387349"/>
            </a:xfrm>
            <a:prstGeom prst="rect">
              <a:avLst/>
            </a:prstGeom>
          </p:spPr>
        </p:pic>
      </p:grpSp>
      <p:sp>
        <p:nvSpPr>
          <p:cNvPr id="6" name="Textfeld 5"/>
          <p:cNvSpPr txBox="1"/>
          <p:nvPr/>
        </p:nvSpPr>
        <p:spPr>
          <a:xfrm>
            <a:off x="5240464" y="4662535"/>
            <a:ext cx="3550002" cy="1877437"/>
          </a:xfrm>
          <a:prstGeom prst="rect">
            <a:avLst/>
          </a:prstGeom>
          <a:noFill/>
        </p:spPr>
        <p:txBody>
          <a:bodyPr wrap="square" rtlCol="0">
            <a:spAutoFit/>
          </a:bodyPr>
          <a:lstStyle/>
          <a:p>
            <a:r>
              <a:rPr lang="de-DE" u="sng" dirty="0"/>
              <a:t>Beispiele</a:t>
            </a:r>
            <a:r>
              <a:rPr lang="de-DE" dirty="0"/>
              <a:t>:</a:t>
            </a:r>
          </a:p>
          <a:p>
            <a:endParaRPr lang="de-DE" sz="800" dirty="0"/>
          </a:p>
          <a:p>
            <a:r>
              <a:rPr lang="de-DE" i="1" dirty="0" err="1"/>
              <a:t>Brejf</a:t>
            </a:r>
            <a:r>
              <a:rPr lang="de-DE" i="1" dirty="0"/>
              <a:t> – </a:t>
            </a:r>
            <a:r>
              <a:rPr lang="de-DE" i="1" dirty="0" err="1"/>
              <a:t>Briaf</a:t>
            </a:r>
            <a:r>
              <a:rPr lang="de-DE" i="1" dirty="0"/>
              <a:t> </a:t>
            </a:r>
            <a:r>
              <a:rPr lang="de-DE" dirty="0"/>
              <a:t>(Brief)</a:t>
            </a:r>
          </a:p>
          <a:p>
            <a:r>
              <a:rPr lang="de-DE" i="1" dirty="0" err="1"/>
              <a:t>Kou</a:t>
            </a:r>
            <a:r>
              <a:rPr lang="de-DE" i="1" dirty="0"/>
              <a:t> – </a:t>
            </a:r>
            <a:r>
              <a:rPr lang="de-DE" i="1" dirty="0" err="1"/>
              <a:t>Kua</a:t>
            </a:r>
            <a:r>
              <a:rPr lang="de-DE" i="1" dirty="0"/>
              <a:t> </a:t>
            </a:r>
            <a:r>
              <a:rPr lang="de-DE" dirty="0"/>
              <a:t>(Kuh)</a:t>
            </a:r>
          </a:p>
          <a:p>
            <a:r>
              <a:rPr lang="de-DE" i="1" dirty="0" err="1" smtClean="0"/>
              <a:t>Schdoi</a:t>
            </a:r>
            <a:r>
              <a:rPr lang="de-DE" dirty="0" smtClean="0"/>
              <a:t> </a:t>
            </a:r>
            <a:r>
              <a:rPr lang="de-DE" dirty="0"/>
              <a:t>– </a:t>
            </a:r>
            <a:r>
              <a:rPr lang="de-DE" i="1" dirty="0" err="1" smtClean="0"/>
              <a:t>Schdoa</a:t>
            </a:r>
            <a:r>
              <a:rPr lang="de-DE" dirty="0" smtClean="0"/>
              <a:t> </a:t>
            </a:r>
            <a:r>
              <a:rPr lang="de-DE" dirty="0"/>
              <a:t>(Stein)</a:t>
            </a:r>
          </a:p>
          <a:p>
            <a:r>
              <a:rPr lang="de-DE" i="1" dirty="0" err="1"/>
              <a:t>Schaouf</a:t>
            </a:r>
            <a:r>
              <a:rPr lang="de-DE" dirty="0"/>
              <a:t> – </a:t>
            </a:r>
            <a:r>
              <a:rPr lang="de-DE" i="1" dirty="0"/>
              <a:t>Schof</a:t>
            </a:r>
            <a:r>
              <a:rPr lang="de-DE" dirty="0"/>
              <a:t> (Schaf)</a:t>
            </a:r>
          </a:p>
          <a:p>
            <a:r>
              <a:rPr lang="de-DE" i="1" dirty="0" err="1"/>
              <a:t>Schnäi</a:t>
            </a:r>
            <a:r>
              <a:rPr lang="de-DE" i="1" dirty="0"/>
              <a:t> – </a:t>
            </a:r>
            <a:r>
              <a:rPr lang="de-DE" i="1" dirty="0" err="1"/>
              <a:t>Schne</a:t>
            </a:r>
            <a:r>
              <a:rPr lang="de-DE" i="1" dirty="0"/>
              <a:t> </a:t>
            </a:r>
            <a:r>
              <a:rPr lang="de-DE" dirty="0"/>
              <a:t>(Schnee) </a:t>
            </a:r>
          </a:p>
        </p:txBody>
      </p:sp>
      <p:pic>
        <p:nvPicPr>
          <p:cNvPr id="4" name="Grafik 3"/>
          <p:cNvPicPr>
            <a:picLocks noChangeAspect="1"/>
          </p:cNvPicPr>
          <p:nvPr/>
        </p:nvPicPr>
        <p:blipFill>
          <a:blip r:embed="rId9" cstate="print"/>
          <a:stretch>
            <a:fillRect/>
          </a:stretch>
        </p:blipFill>
        <p:spPr>
          <a:xfrm>
            <a:off x="6959027" y="256604"/>
            <a:ext cx="2133785" cy="835224"/>
          </a:xfrm>
          <a:prstGeom prst="rect">
            <a:avLst/>
          </a:prstGeom>
        </p:spPr>
      </p:pic>
    </p:spTree>
    <p:extLst>
      <p:ext uri="{BB962C8B-B14F-4D97-AF65-F5344CB8AC3E}">
        <p14:creationId xmlns:p14="http://schemas.microsoft.com/office/powerpoint/2010/main" val="38883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dissolve">
                                      <p:cBhvr>
                                        <p:cTn id="13" dur="500"/>
                                        <p:tgtEl>
                                          <p:spTgt spid="28"/>
                                        </p:tgtEl>
                                      </p:cBhvr>
                                    </p:animEffect>
                                  </p:childTnLst>
                                </p:cTn>
                              </p:par>
                              <p:par>
                                <p:cTn id="14" presetID="9"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dissolve">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1" nodeType="clickEffect">
                                  <p:stCondLst>
                                    <p:cond delay="0"/>
                                  </p:stCondLst>
                                  <p:childTnLst>
                                    <p:animEffect transition="out" filter="dissolve">
                                      <p:cBhvr>
                                        <p:cTn id="20" dur="500"/>
                                        <p:tgtEl>
                                          <p:spTgt spid="27"/>
                                        </p:tgtEl>
                                      </p:cBhvr>
                                    </p:animEffect>
                                    <p:set>
                                      <p:cBhvr>
                                        <p:cTn id="21" dur="1" fill="hold">
                                          <p:stCondLst>
                                            <p:cond delay="499"/>
                                          </p:stCondLst>
                                        </p:cTn>
                                        <p:tgtEl>
                                          <p:spTgt spid="27"/>
                                        </p:tgtEl>
                                        <p:attrNameLst>
                                          <p:attrName>style.visibility</p:attrName>
                                        </p:attrNameLst>
                                      </p:cBhvr>
                                      <p:to>
                                        <p:strVal val="hidden"/>
                                      </p:to>
                                    </p:set>
                                  </p:childTnLst>
                                </p:cTn>
                              </p:par>
                              <p:par>
                                <p:cTn id="22" presetID="9" presetClass="exit" presetSubtype="0" fill="hold" nodeType="withEffect">
                                  <p:stCondLst>
                                    <p:cond delay="0"/>
                                  </p:stCondLst>
                                  <p:childTnLst>
                                    <p:animEffect transition="out" filter="dissolv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ephyros">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Zephyros.thmx</Template>
  <TotalTime>0</TotalTime>
  <Words>469</Words>
  <Application>Microsoft Office PowerPoint</Application>
  <PresentationFormat>Bildschirmpräsentation (4:3)</PresentationFormat>
  <Paragraphs>154</Paragraphs>
  <Slides>14</Slides>
  <Notes>5</Notes>
  <HiddenSlides>0</HiddenSlides>
  <MMClips>0</MMClips>
  <ScaleCrop>false</ScaleCrop>
  <HeadingPairs>
    <vt:vector size="4" baseType="variant">
      <vt:variant>
        <vt:lpstr>Design</vt:lpstr>
      </vt:variant>
      <vt:variant>
        <vt:i4>2</vt:i4>
      </vt:variant>
      <vt:variant>
        <vt:lpstr>Folientitel</vt:lpstr>
      </vt:variant>
      <vt:variant>
        <vt:i4>14</vt:i4>
      </vt:variant>
    </vt:vector>
  </HeadingPairs>
  <TitlesOfParts>
    <vt:vector size="16" baseType="lpstr">
      <vt:lpstr>Zephyros</vt:lpstr>
      <vt:lpstr>Larissa</vt:lpstr>
      <vt:lpstr>PowerPoint-Präsentation</vt:lpstr>
      <vt:lpstr>PowerPoint-Präsentation</vt:lpstr>
      <vt:lpstr>PowerPoint-Präsentation</vt:lpstr>
      <vt:lpstr>PowerPoint-Präsentation</vt:lpstr>
      <vt:lpstr>Lage von Oberviechtach und Eggenfelden </vt:lpstr>
      <vt:lpstr>Das Bairische – Gemeinsamkeiten und Unterschiede</vt:lpstr>
      <vt:lpstr>Gemeinsamkeiten des Bairischen 1</vt:lpstr>
      <vt:lpstr>Gemeinsamkeiten des Bairischen 2</vt:lpstr>
      <vt:lpstr>Unterschiede Oberviechtach – Eggenfelden </vt:lpstr>
      <vt:lpstr>Unterschiede Oberviechtach - Eggenfelden</vt:lpstr>
      <vt:lpstr>Unterschiede Oberviechtach - Eggenfelden</vt:lpstr>
      <vt:lpstr>Fazit</vt:lpstr>
      <vt:lpstr>Vokabeltest</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Nadine</dc:creator>
  <cp:lastModifiedBy>sst</cp:lastModifiedBy>
  <cp:revision>186</cp:revision>
  <cp:lastPrinted>2016-05-22T13:44:52Z</cp:lastPrinted>
  <dcterms:created xsi:type="dcterms:W3CDTF">2016-03-08T12:58:52Z</dcterms:created>
  <dcterms:modified xsi:type="dcterms:W3CDTF">2018-12-13T20:31:22Z</dcterms:modified>
</cp:coreProperties>
</file>